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573" r:id="rId2"/>
    <p:sldId id="575" r:id="rId3"/>
    <p:sldId id="665" r:id="rId4"/>
    <p:sldId id="619" r:id="rId5"/>
    <p:sldId id="620" r:id="rId6"/>
    <p:sldId id="643" r:id="rId7"/>
    <p:sldId id="622" r:id="rId8"/>
    <p:sldId id="642" r:id="rId9"/>
    <p:sldId id="623" r:id="rId10"/>
    <p:sldId id="624" r:id="rId11"/>
    <p:sldId id="644" r:id="rId12"/>
    <p:sldId id="645" r:id="rId13"/>
    <p:sldId id="646" r:id="rId14"/>
    <p:sldId id="663" r:id="rId15"/>
    <p:sldId id="621" r:id="rId16"/>
    <p:sldId id="650" r:id="rId17"/>
    <p:sldId id="649" r:id="rId18"/>
    <p:sldId id="651" r:id="rId19"/>
    <p:sldId id="627" r:id="rId20"/>
    <p:sldId id="641" r:id="rId21"/>
    <p:sldId id="640" r:id="rId22"/>
    <p:sldId id="639" r:id="rId23"/>
    <p:sldId id="652" r:id="rId24"/>
    <p:sldId id="653" r:id="rId25"/>
    <p:sldId id="656" r:id="rId26"/>
    <p:sldId id="655" r:id="rId27"/>
    <p:sldId id="647" r:id="rId28"/>
    <p:sldId id="657" r:id="rId29"/>
    <p:sldId id="659" r:id="rId30"/>
    <p:sldId id="660" r:id="rId31"/>
    <p:sldId id="662" r:id="rId32"/>
    <p:sldId id="631" r:id="rId33"/>
    <p:sldId id="632" r:id="rId34"/>
    <p:sldId id="648" r:id="rId35"/>
    <p:sldId id="634" r:id="rId36"/>
    <p:sldId id="664" r:id="rId37"/>
    <p:sldId id="635" r:id="rId38"/>
    <p:sldId id="636" r:id="rId39"/>
    <p:sldId id="637" r:id="rId40"/>
    <p:sldId id="638" r:id="rId41"/>
    <p:sldId id="605" r:id="rId42"/>
  </p:sldIdLst>
  <p:sldSz cx="12192000" cy="6858000"/>
  <p:notesSz cx="6807200" cy="9939338"/>
  <p:embeddedFontLst>
    <p:embeddedFont>
      <p:font typeface="Arial Unicode MS" panose="020B0604020202020204" pitchFamily="50" charset="-127"/>
      <p:regular r:id="rId45"/>
    </p:embeddedFont>
    <p:embeddedFont>
      <p:font typeface="Cambria Math" panose="02040503050406030204" pitchFamily="18" charset="0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  <p:embeddedFont>
      <p:font typeface="에스코어 드림 7 ExtraBold" panose="020B0803030302020204" pitchFamily="34" charset="-127"/>
      <p:bold r:id="rId49"/>
    </p:embeddedFont>
    <p:embeddedFont>
      <p:font typeface="에스코어 드림 8 Heavy" panose="020B0903030302020204" pitchFamily="34" charset="-127"/>
      <p:bold r:id="rId5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Malgun Gothic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09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3961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50"/>
    <a:srgbClr val="FFFFFF"/>
    <a:srgbClr val="F5F5F5"/>
    <a:srgbClr val="53D5BF"/>
    <a:srgbClr val="D2F7FE"/>
    <a:srgbClr val="98B5D8"/>
    <a:srgbClr val="561A59"/>
    <a:srgbClr val="307DA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6398" autoAdjust="0"/>
  </p:normalViewPr>
  <p:slideViewPr>
    <p:cSldViewPr>
      <p:cViewPr varScale="1">
        <p:scale>
          <a:sx n="74" d="100"/>
          <a:sy n="74" d="100"/>
        </p:scale>
        <p:origin x="893" y="62"/>
      </p:cViewPr>
      <p:guideLst>
        <p:guide orient="horz" pos="2160"/>
        <p:guide pos="3840"/>
        <p:guide orient="horz" pos="709"/>
        <p:guide pos="393"/>
        <p:guide pos="3961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0" y="108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32CE0292-F210-47FB-AF0B-226E66C592CE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4CBB6A89-58C3-4183-B79F-04CB42AA6FA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946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146" y="1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123EA5ED-C1D3-4BE6-9881-F9292A47387B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4" rIns="95687" bIns="4784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480" y="4720684"/>
            <a:ext cx="5445760" cy="4472471"/>
          </a:xfrm>
          <a:prstGeom prst="rect">
            <a:avLst/>
          </a:prstGeom>
        </p:spPr>
        <p:txBody>
          <a:bodyPr vert="horz" wrap="square" lIns="95687" tIns="47844" rIns="95687" bIns="478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1369"/>
            <a:ext cx="2949533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146" y="9441369"/>
            <a:ext cx="2949532" cy="496427"/>
          </a:xfrm>
          <a:prstGeom prst="rect">
            <a:avLst/>
          </a:prstGeom>
        </p:spPr>
        <p:txBody>
          <a:bodyPr vert="horz" wrap="square" lIns="95687" tIns="47844" rIns="95687" bIns="4784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9241B336-41E8-4701-93B2-7A0220AA5C0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908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딥러닝 기반의 주가 예측 서비스 발표를 맡게 된 세상에 나쁜 주식은 없다</a:t>
            </a:r>
            <a:r>
              <a:rPr lang="en-US" altLang="ko-KR" dirty="0"/>
              <a:t> </a:t>
            </a:r>
            <a:r>
              <a:rPr lang="ko-KR" altLang="en-US" dirty="0"/>
              <a:t>줄여서 </a:t>
            </a:r>
            <a:r>
              <a:rPr lang="ko-KR" altLang="en-US" dirty="0" err="1"/>
              <a:t>세나주의</a:t>
            </a:r>
            <a:r>
              <a:rPr lang="ko-KR" altLang="en-US" dirty="0"/>
              <a:t> 발표자 </a:t>
            </a:r>
            <a:r>
              <a:rPr lang="ko-KR" altLang="en-US" dirty="0" err="1"/>
              <a:t>최봉원입니다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39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미래 지향 기술로 꾸준히 우상향하고 있는 테마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겨울에 강세를 보이는 테마로 </a:t>
            </a:r>
            <a:r>
              <a:rPr lang="en-US" altLang="ko-KR" dirty="0"/>
              <a:t>2019</a:t>
            </a:r>
            <a:r>
              <a:rPr lang="ko-KR" altLang="en-US" dirty="0"/>
              <a:t>년 겨울은 코로나라는 대형 악재로 인해 하락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90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OS</a:t>
            </a:r>
            <a:r>
              <a:rPr lang="ko-KR" altLang="en-US" dirty="0"/>
              <a:t>는 윈도우 </a:t>
            </a:r>
            <a:r>
              <a:rPr lang="en-US" altLang="ko-KR" dirty="0"/>
              <a:t>10, </a:t>
            </a:r>
            <a:r>
              <a:rPr lang="ko-KR" altLang="en-US" dirty="0"/>
              <a:t>언어는 파이썬</a:t>
            </a:r>
            <a:r>
              <a:rPr lang="en-US" altLang="ko-KR" dirty="0"/>
              <a:t>, </a:t>
            </a:r>
            <a:r>
              <a:rPr lang="ko-KR" altLang="en-US" dirty="0" err="1"/>
              <a:t>개발툴로는</a:t>
            </a:r>
            <a:r>
              <a:rPr lang="ko-KR" altLang="en-US" dirty="0"/>
              <a:t> 파이참을 사용하였으며 웹 서비스를 위해 </a:t>
            </a:r>
            <a:r>
              <a:rPr lang="en-US" altLang="ko-KR" dirty="0"/>
              <a:t>D </a:t>
            </a:r>
            <a:r>
              <a:rPr lang="ko-KR" altLang="en-US" dirty="0"/>
              <a:t>장고와 </a:t>
            </a:r>
            <a:r>
              <a:rPr lang="ko-KR" altLang="en-US" dirty="0" err="1"/>
              <a:t>하이차트</a:t>
            </a:r>
            <a:r>
              <a:rPr lang="ko-KR" altLang="en-US" dirty="0"/>
              <a:t> 라이브러리를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모델 구현을 위해서 </a:t>
            </a:r>
            <a:r>
              <a:rPr lang="ko-KR" altLang="en-US" dirty="0" err="1"/>
              <a:t>텐서플로</a:t>
            </a:r>
            <a:r>
              <a:rPr lang="en-US" altLang="ko-KR" dirty="0"/>
              <a:t>, </a:t>
            </a:r>
            <a:r>
              <a:rPr lang="ko-KR" altLang="en-US" dirty="0" err="1"/>
              <a:t>케라스</a:t>
            </a:r>
            <a:r>
              <a:rPr lang="ko-KR" altLang="en-US" dirty="0"/>
              <a:t>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en-US" altLang="ko-KR" dirty="0" err="1"/>
              <a:t>sk</a:t>
            </a:r>
            <a:r>
              <a:rPr lang="ko-KR" altLang="en-US" dirty="0"/>
              <a:t>런</a:t>
            </a:r>
            <a:r>
              <a:rPr lang="en-US" altLang="ko-KR" dirty="0"/>
              <a:t>, </a:t>
            </a:r>
            <a:r>
              <a:rPr lang="ko-KR" altLang="en-US" dirty="0"/>
              <a:t>자연어 처리를 위해서 </a:t>
            </a:r>
            <a:r>
              <a:rPr lang="ko-KR" altLang="en-US" dirty="0" err="1"/>
              <a:t>뷰티풀</a:t>
            </a:r>
            <a:r>
              <a:rPr lang="ko-KR" altLang="en-US" dirty="0"/>
              <a:t> </a:t>
            </a:r>
            <a:r>
              <a:rPr lang="ko-KR" altLang="en-US" dirty="0" err="1"/>
              <a:t>소프와</a:t>
            </a:r>
            <a:r>
              <a:rPr lang="ko-KR" altLang="en-US" dirty="0"/>
              <a:t> </a:t>
            </a:r>
            <a:r>
              <a:rPr lang="ko-KR" altLang="en-US" dirty="0" err="1"/>
              <a:t>메캡</a:t>
            </a:r>
            <a:r>
              <a:rPr lang="en-US" altLang="ko-KR" dirty="0"/>
              <a:t>, </a:t>
            </a:r>
            <a:r>
              <a:rPr lang="ko-KR" altLang="en-US" dirty="0"/>
              <a:t>주가 데이터 수집을 위해서 </a:t>
            </a:r>
            <a:r>
              <a:rPr lang="ko-KR" altLang="en-US" dirty="0" err="1"/>
              <a:t>파이낸스</a:t>
            </a:r>
            <a:r>
              <a:rPr lang="ko-KR" altLang="en-US" dirty="0"/>
              <a:t> 데이터 리더를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73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정형데이터인 주가데이터를 시가</a:t>
            </a:r>
            <a:r>
              <a:rPr lang="en-US" altLang="ko-KR" dirty="0"/>
              <a:t>, </a:t>
            </a:r>
            <a:r>
              <a:rPr lang="ko-KR" altLang="en-US" dirty="0"/>
              <a:t>고가</a:t>
            </a:r>
            <a:r>
              <a:rPr lang="en-US" altLang="ko-KR" dirty="0"/>
              <a:t>, </a:t>
            </a:r>
            <a:r>
              <a:rPr lang="ko-KR" altLang="en-US" dirty="0"/>
              <a:t>저가 </a:t>
            </a:r>
            <a:r>
              <a:rPr lang="en-US" altLang="ko-KR" dirty="0"/>
              <a:t>, </a:t>
            </a:r>
            <a:r>
              <a:rPr lang="ko-KR" altLang="en-US" dirty="0"/>
              <a:t>종가</a:t>
            </a:r>
            <a:r>
              <a:rPr lang="en-US" altLang="ko-KR" dirty="0"/>
              <a:t>, </a:t>
            </a:r>
            <a:r>
              <a:rPr lang="ko-KR" altLang="en-US" dirty="0"/>
              <a:t>거래량</a:t>
            </a:r>
            <a:r>
              <a:rPr lang="en-US" altLang="ko-KR" dirty="0"/>
              <a:t>, </a:t>
            </a:r>
            <a:r>
              <a:rPr lang="ko-KR" altLang="en-US" dirty="0"/>
              <a:t>변동률을 수집하였으며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40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비정형 데이터인 주식 관련 기사를 </a:t>
            </a:r>
            <a:r>
              <a:rPr lang="ko-KR" altLang="en-US" dirty="0" err="1"/>
              <a:t>긍부정</a:t>
            </a:r>
            <a:r>
              <a:rPr lang="ko-KR" altLang="en-US" dirty="0"/>
              <a:t> 사전을 위해서 최근 </a:t>
            </a:r>
            <a:r>
              <a:rPr lang="en-US" altLang="ko-KR" dirty="0"/>
              <a:t>6</a:t>
            </a:r>
            <a:r>
              <a:rPr lang="ko-KR" altLang="en-US" dirty="0"/>
              <a:t>개월간 </a:t>
            </a:r>
            <a:r>
              <a:rPr lang="ko-KR" altLang="en-US" dirty="0" err="1"/>
              <a:t>테마별</a:t>
            </a:r>
            <a:r>
              <a:rPr lang="ko-KR" altLang="en-US" dirty="0"/>
              <a:t> 수집 그리고 감정 점수를 위해 종목별 </a:t>
            </a:r>
            <a:r>
              <a:rPr lang="en-US" altLang="ko-KR" dirty="0"/>
              <a:t>2017</a:t>
            </a:r>
            <a:r>
              <a:rPr lang="ko-KR" altLang="en-US" dirty="0"/>
              <a:t>년부터 모았습니다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446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이동평균선을 구하기 위해서 </a:t>
            </a:r>
            <a:r>
              <a:rPr lang="en-US" altLang="ko-KR" dirty="0"/>
              <a:t>7</a:t>
            </a:r>
            <a:r>
              <a:rPr lang="ko-KR" altLang="en-US" dirty="0"/>
              <a:t>개월 이전인 </a:t>
            </a:r>
            <a:r>
              <a:rPr lang="en-US" altLang="ko-KR" dirty="0"/>
              <a:t>16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월부터 뽑아내서 가공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84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주식에 맞는 감성 사전이 없어서 뉴스 기사를 통해 각 </a:t>
            </a:r>
            <a:r>
              <a:rPr lang="ko-KR" altLang="en-US" dirty="0" err="1"/>
              <a:t>테마별</a:t>
            </a:r>
            <a:r>
              <a:rPr lang="ko-KR" altLang="en-US" dirty="0"/>
              <a:t> </a:t>
            </a:r>
            <a:r>
              <a:rPr lang="en-US" altLang="ko-KR" dirty="0"/>
              <a:t>3000</a:t>
            </a:r>
            <a:r>
              <a:rPr lang="ko-KR" altLang="en-US" dirty="0"/>
              <a:t>개씩 단어를 수집 총 </a:t>
            </a:r>
            <a:r>
              <a:rPr lang="en-US" altLang="ko-KR" dirty="0"/>
              <a:t>15000</a:t>
            </a:r>
            <a:r>
              <a:rPr lang="ko-KR" altLang="en-US" dirty="0"/>
              <a:t>개의 단어를 직접 골라내 </a:t>
            </a:r>
            <a:r>
              <a:rPr lang="ko-KR" altLang="en-US" dirty="0" err="1"/>
              <a:t>긍부정</a:t>
            </a:r>
            <a:r>
              <a:rPr lang="ko-KR" altLang="en-US" dirty="0"/>
              <a:t> 사전을 제작하였고 이 사전과 주가의 상관관계를 로지스틱 회귀분석을 통해 높은 상관 관계가 있음을 확인</a:t>
            </a:r>
            <a:r>
              <a:rPr lang="en-US" altLang="ko-KR" dirty="0"/>
              <a:t>. </a:t>
            </a:r>
            <a:r>
              <a:rPr lang="ko-KR" altLang="en-US" dirty="0"/>
              <a:t>감정 점수를 위한 수식 도출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72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모델은 가중치를 데이터가 입력될 때 마다 보정하는 방식으로 과거 데이터가 현재 출력에 영향을 미치고 이 때문에 시계열 데이터에 유리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RNN </a:t>
            </a:r>
            <a:r>
              <a:rPr lang="ko-KR" altLang="en-US" dirty="0"/>
              <a:t>기본 모델은 역전파에서 기울기 소실 문제가 생기고 이는 장기 의존성 문제를 낳는다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050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보완하기 위해 </a:t>
            </a:r>
            <a:r>
              <a:rPr lang="en-US" altLang="ko-KR" dirty="0"/>
              <a:t>LSTM </a:t>
            </a:r>
            <a:r>
              <a:rPr lang="ko-KR" altLang="en-US" dirty="0"/>
              <a:t>모델이 개발되었고 장기 기억과 단기 기억을 순환하기 때문에 성능적 우위를 가진다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다만 그만큼 연산이 늘어나므로 학습시간이 증가하는 단점이 생김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LSTM</a:t>
            </a:r>
            <a:r>
              <a:rPr lang="ko-KR" altLang="en-US" dirty="0"/>
              <a:t>을 간략화 하기 위해 </a:t>
            </a:r>
            <a:r>
              <a:rPr lang="en-US" altLang="ko-KR" dirty="0"/>
              <a:t>GRU</a:t>
            </a:r>
            <a:r>
              <a:rPr lang="ko-KR" altLang="en-US" dirty="0"/>
              <a:t> 모델이 생겨났고 </a:t>
            </a:r>
            <a:r>
              <a:rPr lang="en-US" altLang="ko-KR" dirty="0"/>
              <a:t>LSTM</a:t>
            </a:r>
            <a:r>
              <a:rPr lang="ko-KR" altLang="en-US" dirty="0"/>
              <a:t>의 장점을 가지면서 </a:t>
            </a:r>
            <a:r>
              <a:rPr lang="ko-KR" altLang="en-US" dirty="0" err="1"/>
              <a:t>속도적</a:t>
            </a:r>
            <a:r>
              <a:rPr lang="ko-KR" altLang="en-US" dirty="0"/>
              <a:t> 우위도 챙김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61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심층 신경망을 통해 다양한 비선형 모델을 해석할 수 있도록 만들고 양방향 네트워크를 통해 가중치 보정에 더 유리하게 된다</a:t>
            </a:r>
            <a:r>
              <a:rPr lang="en-US" altLang="ko-KR" dirty="0"/>
              <a:t>. </a:t>
            </a:r>
            <a:r>
              <a:rPr lang="ko-KR" altLang="en-US" dirty="0"/>
              <a:t>양방향 네트워크는 양쪽 방향의 </a:t>
            </a:r>
            <a:r>
              <a:rPr lang="ko-KR" altLang="en-US" dirty="0" err="1"/>
              <a:t>출력값들을</a:t>
            </a:r>
            <a:r>
              <a:rPr lang="ko-KR" altLang="en-US" dirty="0"/>
              <a:t> 조합한 것으로 </a:t>
            </a:r>
            <a:r>
              <a:rPr lang="en-US" altLang="ko-KR" dirty="0"/>
              <a:t>LSTM</a:t>
            </a:r>
            <a:r>
              <a:rPr lang="ko-KR" altLang="en-US" dirty="0"/>
              <a:t>과 섞을 때 성능이 좋아진다고 증명됨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4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개요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마무리로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19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출력의 형태로는 다 대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en-US" altLang="ko-KR" dirty="0"/>
              <a:t>5</a:t>
            </a:r>
            <a:r>
              <a:rPr lang="ko-KR" altLang="en-US" dirty="0"/>
              <a:t>일의 데이터로 </a:t>
            </a:r>
            <a:r>
              <a:rPr lang="en-US" altLang="ko-KR" dirty="0"/>
              <a:t>1</a:t>
            </a:r>
            <a:r>
              <a:rPr lang="ko-KR" altLang="en-US" dirty="0"/>
              <a:t>일 예측</a:t>
            </a:r>
            <a:r>
              <a:rPr lang="en-US" altLang="ko-KR" dirty="0"/>
              <a:t>, </a:t>
            </a:r>
            <a:r>
              <a:rPr lang="ko-KR" altLang="en-US" dirty="0"/>
              <a:t>다대 다로 나머지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832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모델은 </a:t>
            </a:r>
            <a:r>
              <a:rPr lang="en-US" altLang="ko-KR" dirty="0"/>
              <a:t>5</a:t>
            </a:r>
            <a:r>
              <a:rPr lang="ko-KR" altLang="en-US" dirty="0"/>
              <a:t>일을 학습시켜 다음 날의 하루를 예측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8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세나주는 단기 뿐만 아니라 장기 예측도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52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모델만으로 장기를 예측하면 예측의 형태가 형편없어진다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008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저희 </a:t>
            </a:r>
            <a:r>
              <a:rPr lang="ko-KR" altLang="en-US" dirty="0" err="1"/>
              <a:t>세나주가</a:t>
            </a:r>
            <a:r>
              <a:rPr lang="ko-KR" altLang="en-US" dirty="0"/>
              <a:t> 만들어낸 감정 분석과 보조지표를 활용하여 더 향상된 성능의 주가 예측 서비스를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72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장고 웹 서비스의 화면입니다</a:t>
            </a:r>
            <a:r>
              <a:rPr lang="en-US" altLang="ko-KR" dirty="0"/>
              <a:t>. </a:t>
            </a:r>
            <a:r>
              <a:rPr lang="ko-KR" altLang="en-US" dirty="0"/>
              <a:t>좌측에 학습 데이터 선택 상단에 모델과 기간을 선택하고 학습실행을 누르면 차트가 출력됩니다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75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테마를 선택하면 종목 전체 리스트를 기록한 </a:t>
            </a:r>
            <a:r>
              <a:rPr lang="en-US" altLang="ko-KR" dirty="0"/>
              <a:t>csv</a:t>
            </a:r>
            <a:r>
              <a:rPr lang="ko-KR" altLang="en-US" dirty="0"/>
              <a:t>에서 해당되는 종목들을 불러내고 종목 선택에서 원하는 종목을 선택합니다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853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기간은 </a:t>
            </a:r>
            <a:r>
              <a:rPr lang="en-US" altLang="ko-KR" dirty="0"/>
              <a:t>2017</a:t>
            </a:r>
            <a:r>
              <a:rPr lang="ko-KR" altLang="en-US" dirty="0"/>
              <a:t>년부터 원하는 날짜를 선택할 수 있고 학습데이터로는 주가</a:t>
            </a:r>
            <a:r>
              <a:rPr lang="en-US" altLang="ko-KR" dirty="0"/>
              <a:t>, </a:t>
            </a:r>
            <a:r>
              <a:rPr lang="ko-KR" altLang="en-US" dirty="0"/>
              <a:t>이동평균선</a:t>
            </a:r>
            <a:r>
              <a:rPr lang="en-US" altLang="ko-KR" dirty="0"/>
              <a:t>, </a:t>
            </a:r>
            <a:r>
              <a:rPr lang="ko-KR" altLang="en-US" dirty="0"/>
              <a:t>뉴스 </a:t>
            </a:r>
            <a:r>
              <a:rPr lang="en-US" altLang="ko-KR" dirty="0"/>
              <a:t>, </a:t>
            </a:r>
            <a:r>
              <a:rPr lang="ko-KR" altLang="en-US" dirty="0"/>
              <a:t>거래량 다양한 조합을 선택할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433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모델과 예측 기간을 선택하여 학습 실행 버튼을 누르면 </a:t>
            </a:r>
            <a:r>
              <a:rPr lang="ko-KR" altLang="en-US" dirty="0" err="1"/>
              <a:t>파이참</a:t>
            </a:r>
            <a:r>
              <a:rPr lang="ko-KR" altLang="en-US" dirty="0"/>
              <a:t> 콘솔 창에서 연산이 시작되는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59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예측된 결과는 보기 쉽게 차트로 그려집니다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8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프로젝트는 개요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, </a:t>
            </a:r>
            <a:r>
              <a:rPr lang="ko-KR" altLang="en-US" dirty="0"/>
              <a:t>마무리로 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672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차트로부터 다양한 형태의 파일로 저장이 가능하고 훌륭하게 학습된 모델 역시 저장할 수 있게 서비스를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842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모델별로 예측 결과가 다름을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014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기간별을 보았을 때 </a:t>
            </a:r>
            <a:r>
              <a:rPr lang="en-US" altLang="ko-KR" dirty="0"/>
              <a:t>2020</a:t>
            </a:r>
            <a:r>
              <a:rPr lang="ko-KR" altLang="en-US" dirty="0"/>
              <a:t>년을 제외하고 비슷함</a:t>
            </a:r>
            <a:r>
              <a:rPr lang="en-US" altLang="ko-KR" dirty="0"/>
              <a:t>. </a:t>
            </a:r>
            <a:r>
              <a:rPr lang="ko-KR" altLang="en-US" dirty="0"/>
              <a:t>코로나가 얼마나 큰 영향이었는지 확인할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73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종목 별 필요한 모델과 데이터가 다른데 삼천리는 어쩌고 저쩌고</a:t>
            </a:r>
            <a:r>
              <a:rPr lang="en-US" altLang="ko-KR" dirty="0"/>
              <a:t>(2018, 20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/>
              <a:t>아시아나는 어쩌고 저쩌고</a:t>
            </a:r>
            <a:r>
              <a:rPr lang="en-US" altLang="ko-KR" dirty="0"/>
              <a:t>(2018, 20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그리고 앞서 확인하셨듯이 코로나 기간만 보면 상승장에 대한 경우만 학습하나 그 이전 데이터가 학습되면 비슷한 결과치를 그려내는 것을 보아 코로나가 미친 영향이 지대했음을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680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아쉬운 점으로는 네이버 종목 </a:t>
            </a:r>
            <a:r>
              <a:rPr lang="ko-KR" altLang="en-US" dirty="0" err="1"/>
              <a:t>토론방</a:t>
            </a:r>
            <a:r>
              <a:rPr lang="en-US" altLang="ko-KR" dirty="0"/>
              <a:t>, </a:t>
            </a:r>
            <a:r>
              <a:rPr lang="ko-KR" altLang="en-US" dirty="0"/>
              <a:t>증권 뉴스 등 </a:t>
            </a:r>
            <a:r>
              <a:rPr lang="ko-KR" altLang="en-US" dirty="0" err="1"/>
              <a:t>크롤링이</a:t>
            </a:r>
            <a:r>
              <a:rPr lang="ko-KR" altLang="en-US" dirty="0"/>
              <a:t> 금지되어 있었고 </a:t>
            </a:r>
            <a:r>
              <a:rPr lang="en-US" altLang="ko-KR" dirty="0" err="1"/>
              <a:t>Mecab</a:t>
            </a:r>
            <a:r>
              <a:rPr lang="ko-KR" altLang="en-US" dirty="0"/>
              <a:t>의 경우 신조어나 주식 전문 용어에 취약하여 감정 사전의 질에 영향을 미침</a:t>
            </a:r>
            <a:r>
              <a:rPr lang="en-US" altLang="ko-KR" dirty="0"/>
              <a:t>. </a:t>
            </a:r>
            <a:r>
              <a:rPr lang="ko-KR" altLang="en-US" dirty="0"/>
              <a:t>그리고 보조 지표의 경우 높은 이해도를 가진 보조 지표들이 많아 기본적인 것만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46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보조 지표 </a:t>
            </a:r>
            <a:r>
              <a:rPr lang="en-US" altLang="ko-KR" dirty="0"/>
              <a:t>: </a:t>
            </a:r>
            <a:r>
              <a:rPr lang="ko-KR" altLang="en-US" dirty="0" err="1"/>
              <a:t>볼린저</a:t>
            </a:r>
            <a:r>
              <a:rPr lang="ko-KR" altLang="en-US" dirty="0"/>
              <a:t> 밴드</a:t>
            </a:r>
            <a:r>
              <a:rPr lang="en-US" altLang="ko-KR" dirty="0"/>
              <a:t>, </a:t>
            </a:r>
            <a:r>
              <a:rPr lang="ko-KR" altLang="en-US" dirty="0" err="1"/>
              <a:t>스토캐스틱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심리선</a:t>
            </a:r>
            <a:r>
              <a:rPr lang="ko-KR" altLang="en-US" dirty="0"/>
              <a:t> 등</a:t>
            </a:r>
            <a:endParaRPr lang="en-US" altLang="ko-KR" dirty="0"/>
          </a:p>
          <a:p>
            <a:r>
              <a:rPr lang="ko-KR" altLang="en-US" dirty="0"/>
              <a:t>종목별로 가장 적합한 데이터를 줄 수 있는 모델 추천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55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국내에서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일에 코로나 발병</a:t>
            </a:r>
            <a:r>
              <a:rPr lang="en-US" altLang="ko-KR" dirty="0"/>
              <a:t>, </a:t>
            </a:r>
            <a:r>
              <a:rPr lang="ko-KR" altLang="en-US" dirty="0"/>
              <a:t>신천지와 광화문 집회로 인한 대규모 유행이 일어날 때 주식 투자를 하는 개인 투자자가 증가하는 경향이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0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주식을 시작할 때 차트와 </a:t>
            </a:r>
            <a:r>
              <a:rPr lang="ko-KR" altLang="en-US" dirty="0" err="1"/>
              <a:t>재무재표</a:t>
            </a:r>
            <a:r>
              <a:rPr lang="ko-KR" altLang="en-US" dirty="0"/>
              <a:t> 분석</a:t>
            </a:r>
            <a:r>
              <a:rPr lang="en-US" altLang="ko-KR" dirty="0"/>
              <a:t>, </a:t>
            </a:r>
            <a:r>
              <a:rPr lang="ko-KR" altLang="en-US" dirty="0"/>
              <a:t>뉴스를 통한 정보 입수 등 입문자들이 느끼는 진입장벽이 매우 크고 </a:t>
            </a:r>
            <a:endParaRPr lang="en-US" altLang="ko-KR" dirty="0"/>
          </a:p>
          <a:p>
            <a:r>
              <a:rPr lang="ko-KR" altLang="en-US" dirty="0"/>
              <a:t>그로 인해 </a:t>
            </a:r>
            <a:r>
              <a:rPr lang="ko-KR" altLang="en-US" dirty="0" err="1"/>
              <a:t>존버라는</a:t>
            </a:r>
            <a:r>
              <a:rPr lang="ko-KR" altLang="en-US" dirty="0"/>
              <a:t> 말이 유행할 만큼 주가가 </a:t>
            </a:r>
            <a:r>
              <a:rPr lang="ko-KR" altLang="en-US" dirty="0" err="1"/>
              <a:t>오르길</a:t>
            </a:r>
            <a:r>
              <a:rPr lang="ko-KR" altLang="en-US" dirty="0"/>
              <a:t> 기도하는 사람들이 많다</a:t>
            </a:r>
            <a:r>
              <a:rPr lang="en-US" altLang="ko-KR" dirty="0"/>
              <a:t>. </a:t>
            </a:r>
            <a:r>
              <a:rPr lang="ko-KR" altLang="en-US" dirty="0"/>
              <a:t>우리는 이 사람들을 위해 서비스를 기획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1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정형데이터인 주가 데이터와 비정형 데이터인 주식 뉴스를 라이브러리를 통해 수집하고 재가공한 자료를 종목에 해당하는 </a:t>
            </a:r>
            <a:r>
              <a:rPr lang="en-US" altLang="ko-KR" dirty="0"/>
              <a:t>csv</a:t>
            </a:r>
            <a:r>
              <a:rPr lang="ko-KR" altLang="en-US" dirty="0"/>
              <a:t>에 저장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44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저장한 데이터를 학습 모델에 적용시켜 미래 주가 예측을 하게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21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사용자가 테마와 종목</a:t>
            </a:r>
            <a:r>
              <a:rPr lang="en-US" altLang="ko-KR" dirty="0"/>
              <a:t>, </a:t>
            </a:r>
            <a:r>
              <a:rPr lang="ko-KR" altLang="en-US" dirty="0"/>
              <a:t>학습 데이터와 모델을 선정하면 모델이 그에 맞는 주가를 예측해서 차트를 보여준다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사용자가 오늘을 기준으로 과거 예측 결과를 바탕으로 투자에 대한 판단을 내릴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74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 코스피 최저점 기록 이후에 빠른 회복세와 코로나 이후로 기대효과를 받고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1B336-41E8-4701-93B2-7A0220AA5C08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editphoto\Desktop\8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 descr="C:\Users\editphoto\Desktop\6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5" y="574676"/>
            <a:ext cx="7209367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자유형 3"/>
          <p:cNvSpPr/>
          <p:nvPr userDrawn="1"/>
        </p:nvSpPr>
        <p:spPr>
          <a:xfrm>
            <a:off x="0" y="12700"/>
            <a:ext cx="12192000" cy="6845300"/>
          </a:xfrm>
          <a:custGeom>
            <a:avLst/>
            <a:gdLst>
              <a:gd name="connsiteX0" fmla="*/ 0 w 9156700"/>
              <a:gd name="connsiteY0" fmla="*/ 2628900 h 6845300"/>
              <a:gd name="connsiteX1" fmla="*/ 0 w 9156700"/>
              <a:gd name="connsiteY1" fmla="*/ 6845300 h 6845300"/>
              <a:gd name="connsiteX2" fmla="*/ 9156700 w 9156700"/>
              <a:gd name="connsiteY2" fmla="*/ 6845300 h 6845300"/>
              <a:gd name="connsiteX3" fmla="*/ 9156700 w 9156700"/>
              <a:gd name="connsiteY3" fmla="*/ 0 h 6845300"/>
              <a:gd name="connsiteX4" fmla="*/ 8445500 w 9156700"/>
              <a:gd name="connsiteY4" fmla="*/ 0 h 6845300"/>
              <a:gd name="connsiteX5" fmla="*/ 8369300 w 9156700"/>
              <a:gd name="connsiteY5" fmla="*/ 2565400 h 6845300"/>
              <a:gd name="connsiteX6" fmla="*/ 7670800 w 9156700"/>
              <a:gd name="connsiteY6" fmla="*/ 4025900 h 6845300"/>
              <a:gd name="connsiteX7" fmla="*/ 6680200 w 9156700"/>
              <a:gd name="connsiteY7" fmla="*/ 4622800 h 6845300"/>
              <a:gd name="connsiteX8" fmla="*/ 5956300 w 9156700"/>
              <a:gd name="connsiteY8" fmla="*/ 4864100 h 6845300"/>
              <a:gd name="connsiteX9" fmla="*/ 5219700 w 9156700"/>
              <a:gd name="connsiteY9" fmla="*/ 4965700 h 6845300"/>
              <a:gd name="connsiteX10" fmla="*/ 4368800 w 9156700"/>
              <a:gd name="connsiteY10" fmla="*/ 4965700 h 6845300"/>
              <a:gd name="connsiteX11" fmla="*/ 2933700 w 9156700"/>
              <a:gd name="connsiteY11" fmla="*/ 4584700 h 6845300"/>
              <a:gd name="connsiteX12" fmla="*/ 1346200 w 9156700"/>
              <a:gd name="connsiteY12" fmla="*/ 3784600 h 6845300"/>
              <a:gd name="connsiteX13" fmla="*/ 292100 w 9156700"/>
              <a:gd name="connsiteY13" fmla="*/ 2908300 h 6845300"/>
              <a:gd name="connsiteX14" fmla="*/ 0 w 9156700"/>
              <a:gd name="connsiteY14" fmla="*/ 2628900 h 684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156700" h="6845300">
                <a:moveTo>
                  <a:pt x="0" y="2628900"/>
                </a:moveTo>
                <a:lnTo>
                  <a:pt x="0" y="6845300"/>
                </a:lnTo>
                <a:lnTo>
                  <a:pt x="9156700" y="6845300"/>
                </a:lnTo>
                <a:lnTo>
                  <a:pt x="9156700" y="0"/>
                </a:lnTo>
                <a:lnTo>
                  <a:pt x="8445500" y="0"/>
                </a:lnTo>
                <a:lnTo>
                  <a:pt x="8369300" y="2565400"/>
                </a:lnTo>
                <a:lnTo>
                  <a:pt x="7670800" y="4025900"/>
                </a:lnTo>
                <a:lnTo>
                  <a:pt x="6680200" y="4622800"/>
                </a:lnTo>
                <a:lnTo>
                  <a:pt x="5956300" y="4864100"/>
                </a:lnTo>
                <a:lnTo>
                  <a:pt x="5219700" y="4965700"/>
                </a:lnTo>
                <a:lnTo>
                  <a:pt x="4368800" y="4965700"/>
                </a:lnTo>
                <a:lnTo>
                  <a:pt x="2933700" y="4584700"/>
                </a:lnTo>
                <a:lnTo>
                  <a:pt x="1346200" y="3784600"/>
                </a:lnTo>
                <a:lnTo>
                  <a:pt x="292100" y="2908300"/>
                </a:lnTo>
                <a:lnTo>
                  <a:pt x="0" y="26289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Users\editphoto\Desktop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67" y="0"/>
            <a:ext cx="3445933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editphoto\Desktop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588"/>
            <a:ext cx="8746067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editphoto\Desktop\4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81389"/>
            <a:ext cx="12192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editphoto\Desktop\3.pn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327"/>
          <a:stretch/>
        </p:blipFill>
        <p:spPr bwMode="auto">
          <a:xfrm>
            <a:off x="42334" y="1938339"/>
            <a:ext cx="8703733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35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editphoto\Desktop\1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editphot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b="16681"/>
          <a:stretch>
            <a:fillRect/>
          </a:stretch>
        </p:blipFill>
        <p:spPr bwMode="auto">
          <a:xfrm>
            <a:off x="0" y="5276850"/>
            <a:ext cx="2887133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슬라이드 번호 개체 틀 2"/>
          <p:cNvSpPr txBox="1">
            <a:spLocks/>
          </p:cNvSpPr>
          <p:nvPr userDrawn="1"/>
        </p:nvSpPr>
        <p:spPr bwMode="auto">
          <a:xfrm>
            <a:off x="10896600" y="6453188"/>
            <a:ext cx="1016000" cy="171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742950" indent="-28575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912813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latinLnBrk="1" hangingPunct="1">
              <a:defRPr/>
            </a:pPr>
            <a:fld id="{38C00119-622E-4D3B-A9E0-03334A0BA42E}" type="slidenum">
              <a:rPr lang="en-US" altLang="ko-KR" sz="1000" smtClean="0">
                <a:ea typeface="Malgun Gothic" panose="020B0503020000020004" pitchFamily="50" charset="-127"/>
                <a:cs typeface="-윤고딕150" pitchFamily="18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000" dirty="0">
              <a:ea typeface="Malgun Gothic" panose="020B0503020000020004" pitchFamily="50" charset="-127"/>
              <a:cs typeface="-윤고딕15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9004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editphoto\Desktop\1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 userDrawn="1"/>
        </p:nvSpPr>
        <p:spPr>
          <a:xfrm>
            <a:off x="3888317" y="1"/>
            <a:ext cx="8303683" cy="2276475"/>
          </a:xfrm>
          <a:prstGeom prst="rect">
            <a:avLst/>
          </a:prstGeom>
          <a:gradFill flip="none" rotWithShape="1">
            <a:gsLst>
              <a:gs pos="55000">
                <a:srgbClr val="FFFFFF"/>
              </a:gs>
              <a:gs pos="100000">
                <a:srgbClr val="DCDCDC"/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endParaRPr kumimoji="0" lang="ko-KR" altLang="en-US">
              <a:solidFill>
                <a:srgbClr val="FFFFFF"/>
              </a:solidFill>
              <a:ea typeface="Malgun Gothic" panose="020B0503020000020004" pitchFamily="50" charset="-127"/>
            </a:endParaRPr>
          </a:p>
        </p:txBody>
      </p:sp>
      <p:pic>
        <p:nvPicPr>
          <p:cNvPr id="5" name="Picture 2" descr="C:\Users\editphot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17" b="16681"/>
          <a:stretch>
            <a:fillRect/>
          </a:stretch>
        </p:blipFill>
        <p:spPr bwMode="auto">
          <a:xfrm>
            <a:off x="9840384" y="-11113"/>
            <a:ext cx="2351616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07DA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901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51798-3BBD-482A-9503-B01CF49DF41F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3BD44-807D-4709-B027-D62438F7E3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24417" y="115888"/>
            <a:ext cx="10972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30D5D862-49DB-4983-9118-FA5FD70CE778}" type="datetimeFigureOut">
              <a:rPr lang="ko-KR" altLang="en-US"/>
              <a:pPr>
                <a:defRPr/>
              </a:pPr>
              <a:t>2021-01-11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Malgun Gothic" panose="020B0503020000020004" pitchFamily="50" charset="-127"/>
              </a:defRPr>
            </a:lvl1pPr>
          </a:lstStyle>
          <a:p>
            <a:pPr>
              <a:defRPr/>
            </a:pPr>
            <a:fld id="{01DFA4DC-55A6-4172-B99C-5AB67435E9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2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b="1" kern="1200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Malgun Gothic" panose="020B0503020000020004" pitchFamily="50" charset="-127"/>
          <a:cs typeface="Arial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 b="1">
          <a:solidFill>
            <a:srgbClr val="307DA0"/>
          </a:solidFill>
          <a:latin typeface="Arial" pitchFamily="34" charset="0"/>
          <a:ea typeface="맑은 고딕" pitchFamily="50" charset="-127"/>
          <a:cs typeface="Arial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46.png"/><Relationship Id="rId10" Type="http://schemas.openxmlformats.org/officeDocument/2006/relationships/image" Target="../media/image460.png"/><Relationship Id="rId4" Type="http://schemas.openxmlformats.org/officeDocument/2006/relationships/image" Target="../media/image50.png"/><Relationship Id="rId9" Type="http://schemas.openxmlformats.org/officeDocument/2006/relationships/image" Target="../media/image4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data.github.io/posts/finance-data-reader-users-guide.html" TargetMode="External"/><Relationship Id="rId2" Type="http://schemas.openxmlformats.org/officeDocument/2006/relationships/hyperlink" Target="https://stanford.edu/~shervine/teaching/cs-230/cheatsheet-recurrent-neural-networks#architectur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iane-space.tistory.com/285" TargetMode="External"/><Relationship Id="rId4" Type="http://schemas.openxmlformats.org/officeDocument/2006/relationships/hyperlink" Target="https://teddylee777.github.io/tensorflow/LSTM&#51004;&#47196;-&#50696;&#52769;&#54644;&#48372;&#45716;-&#49340;&#49457;&#51204;&#51088;-&#51452;&#44032;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15680" y="5411788"/>
            <a:ext cx="87677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kumimoji="0" lang="ko-KR" altLang="en-US" sz="4000" b="1" dirty="0">
                <a:solidFill>
                  <a:srgbClr val="175C7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딥러닝 기반의 주가 예측 서비스</a:t>
            </a:r>
            <a:endParaRPr kumimoji="0" lang="en-US" altLang="ko-KR" sz="4000" b="1" dirty="0">
              <a:solidFill>
                <a:srgbClr val="175C7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Arial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84356" y="6119674"/>
            <a:ext cx="53990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 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5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조 세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·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나</a:t>
            </a:r>
            <a:r>
              <a:rPr kumimoji="0" lang="en-US" altLang="ko-KR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·</a:t>
            </a:r>
            <a:r>
              <a:rPr kumimoji="0" lang="ko-KR" altLang="en-US" b="1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주</a:t>
            </a:r>
            <a:r>
              <a:rPr kumimoji="0" lang="ko-KR" altLang="en-US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 </a:t>
            </a: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- </a:t>
            </a:r>
            <a:r>
              <a:rPr kumimoji="0" lang="ko-KR" altLang="en-US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세상에 나쁜 주식은 없다</a:t>
            </a:r>
            <a:r>
              <a:rPr kumimoji="0" lang="en-US" altLang="ko-KR" b="1" dirty="0">
                <a:solidFill>
                  <a:srgbClr val="53D5B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Arial" charset="0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F7A8E6-1EFA-460A-9A51-41D1B1DD4BB0}"/>
              </a:ext>
            </a:extLst>
          </p:cNvPr>
          <p:cNvGrpSpPr/>
          <p:nvPr/>
        </p:nvGrpSpPr>
        <p:grpSpPr>
          <a:xfrm>
            <a:off x="2891655" y="3068960"/>
            <a:ext cx="2356251" cy="1561078"/>
            <a:chOff x="2891655" y="3068960"/>
            <a:chExt cx="2356251" cy="1561078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2927648" y="3068960"/>
              <a:ext cx="2320258" cy="720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isometricOffAxis1Right"/>
              <a:lightRig rig="threePt" dir="t"/>
            </a:scene3d>
          </p:spPr>
          <p:txBody>
            <a:bodyPr spcFirstLastPara="1">
              <a:prstTxWarp prst="textArchUp">
                <a:avLst>
                  <a:gd name="adj" fmla="val 11520913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25400"/>
            </a:bodyPr>
            <a:lstStyle/>
            <a:p>
              <a:pPr algn="ctr">
                <a:defRPr/>
              </a:pPr>
              <a:r>
                <a:rPr lang="en-US" altLang="ko-KR" sz="4000" b="1" spc="-150" dirty="0" err="1">
                  <a:ln w="22225">
                    <a:solidFill>
                      <a:srgbClr val="EE3739"/>
                    </a:solidFill>
                    <a:prstDash val="solid"/>
                  </a:ln>
                  <a:solidFill>
                    <a:srgbClr val="EE3739"/>
                  </a:solidFill>
                </a:rPr>
                <a:t>forecaS</a:t>
              </a:r>
              <a:r>
                <a:rPr lang="en-US" altLang="ko-KR" sz="4000" b="1" spc="-150" dirty="0" err="1">
                  <a:ln w="22225">
                    <a:solidFill>
                      <a:srgbClr val="0A7DF2"/>
                    </a:solidFill>
                    <a:prstDash val="solid"/>
                  </a:ln>
                  <a:solidFill>
                    <a:srgbClr val="0A7DF2"/>
                  </a:solidFill>
                </a:rPr>
                <a:t>Tock</a:t>
              </a:r>
              <a:endParaRPr kumimoji="0" lang="en-US" altLang="ko-KR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HY견고딕" pitchFamily="18" charset="-127"/>
                <a:cs typeface="Arial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ABA17E5-D546-47B0-97AE-A82E39CC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655" y="3256018"/>
              <a:ext cx="2356251" cy="1374020"/>
            </a:xfrm>
            <a:prstGeom prst="rect">
              <a:avLst/>
            </a:prstGeom>
            <a:scene3d>
              <a:camera prst="isometricOffAxis1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55124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1086185B-1E7F-478E-A3A8-66153CAAB53C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386"/>
              <a:gd name="adj2" fmla="val -30938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1154190"/>
            <a:ext cx="2375239" cy="1986778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7A6AD-211B-4589-BAAA-57A799F3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775" y="1904678"/>
            <a:ext cx="3959808" cy="273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02A365-91B8-4A8B-A444-77CF247CA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000" y="1913026"/>
            <a:ext cx="3945332" cy="2737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78E9C-5E30-43CF-A79F-0B949AB57F88}"/>
              </a:ext>
            </a:extLst>
          </p:cNvPr>
          <p:cNvSpPr txBox="1"/>
          <p:nvPr/>
        </p:nvSpPr>
        <p:spPr>
          <a:xfrm>
            <a:off x="3735631" y="4692710"/>
            <a:ext cx="2642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대한항공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C9522-B531-499E-AB58-938BF1FC0ABB}"/>
              </a:ext>
            </a:extLst>
          </p:cNvPr>
          <p:cNvSpPr txBox="1"/>
          <p:nvPr/>
        </p:nvSpPr>
        <p:spPr>
          <a:xfrm>
            <a:off x="8688234" y="4692710"/>
            <a:ext cx="1798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컴투스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65016D1-2C63-459E-985E-C87E75496AD4}"/>
              </a:ext>
            </a:extLst>
          </p:cNvPr>
          <p:cNvSpPr/>
          <p:nvPr/>
        </p:nvSpPr>
        <p:spPr>
          <a:xfrm>
            <a:off x="2741760" y="3198814"/>
            <a:ext cx="1364478" cy="759706"/>
          </a:xfrm>
          <a:prstGeom prst="wedgeRoundRectCallout">
            <a:avLst>
              <a:gd name="adj1" fmla="val 50238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7E6581-F3DB-4404-AA8B-E800EC43FE63}"/>
              </a:ext>
            </a:extLst>
          </p:cNvPr>
          <p:cNvCxnSpPr/>
          <p:nvPr/>
        </p:nvCxnSpPr>
        <p:spPr>
          <a:xfrm flipV="1">
            <a:off x="4295800" y="2126798"/>
            <a:ext cx="2160240" cy="217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FFC64B69-F0EB-4E9F-92AB-1010938E5C88}"/>
              </a:ext>
            </a:extLst>
          </p:cNvPr>
          <p:cNvSpPr/>
          <p:nvPr/>
        </p:nvSpPr>
        <p:spPr>
          <a:xfrm>
            <a:off x="7218894" y="3147104"/>
            <a:ext cx="1364478" cy="759706"/>
          </a:xfrm>
          <a:prstGeom prst="wedgeRoundRectCallout">
            <a:avLst>
              <a:gd name="adj1" fmla="val 50238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3A09EB-2B69-4AAC-85CC-8EA5857DCA59}"/>
              </a:ext>
            </a:extLst>
          </p:cNvPr>
          <p:cNvCxnSpPr/>
          <p:nvPr/>
        </p:nvCxnSpPr>
        <p:spPr>
          <a:xfrm flipV="1">
            <a:off x="8772934" y="2075088"/>
            <a:ext cx="2160240" cy="217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C306336-BC6E-49C0-B99E-297EC3E60464}"/>
              </a:ext>
            </a:extLst>
          </p:cNvPr>
          <p:cNvSpPr txBox="1"/>
          <p:nvPr/>
        </p:nvSpPr>
        <p:spPr>
          <a:xfrm>
            <a:off x="4350161" y="5541658"/>
            <a:ext cx="57374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이후 성장세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보이는 테마</a:t>
            </a:r>
          </a:p>
        </p:txBody>
      </p:sp>
    </p:spTree>
    <p:extLst>
      <p:ext uri="{BB962C8B-B14F-4D97-AF65-F5344CB8AC3E}">
        <p14:creationId xmlns:p14="http://schemas.microsoft.com/office/powerpoint/2010/main" val="172246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AFD0EB53-A257-49EB-A159-106CF66CC262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487"/>
              <a:gd name="adj2" fmla="val 15859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0DF1223-B2CC-4149-92BC-1C878D1D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02" y="1916442"/>
            <a:ext cx="4041860" cy="2744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03D60AD-1427-4C74-81F7-275A65DC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08" y="1926989"/>
            <a:ext cx="3935800" cy="27443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3170414"/>
            <a:ext cx="2375239" cy="1986778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14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1F6647-DFC4-46F7-822A-E7DBC514DBCE}"/>
              </a:ext>
            </a:extLst>
          </p:cNvPr>
          <p:cNvSpPr txBox="1"/>
          <p:nvPr/>
        </p:nvSpPr>
        <p:spPr>
          <a:xfrm>
            <a:off x="8325384" y="4703257"/>
            <a:ext cx="2539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엠씨넥스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EE40D-D516-4A9C-A4FF-5DB7ACB08AD4}"/>
              </a:ext>
            </a:extLst>
          </p:cNvPr>
          <p:cNvSpPr txBox="1"/>
          <p:nvPr/>
        </p:nvSpPr>
        <p:spPr>
          <a:xfrm>
            <a:off x="3903325" y="4703257"/>
            <a:ext cx="2292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네페스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CA2E7C71-38F9-4FDF-8FDB-136A326F21E3}"/>
              </a:ext>
            </a:extLst>
          </p:cNvPr>
          <p:cNvSpPr/>
          <p:nvPr/>
        </p:nvSpPr>
        <p:spPr>
          <a:xfrm>
            <a:off x="7591847" y="2823857"/>
            <a:ext cx="1364478" cy="759706"/>
          </a:xfrm>
          <a:prstGeom prst="wedgeRoundRectCallout">
            <a:avLst>
              <a:gd name="adj1" fmla="val -30453"/>
              <a:gd name="adj2" fmla="val 114769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2017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C7F2F6-5927-4D1E-8BC4-037A9CA25293}"/>
              </a:ext>
            </a:extLst>
          </p:cNvPr>
          <p:cNvCxnSpPr>
            <a:cxnSpLocks/>
          </p:cNvCxnSpPr>
          <p:nvPr/>
        </p:nvCxnSpPr>
        <p:spPr>
          <a:xfrm flipV="1">
            <a:off x="7906360" y="2085635"/>
            <a:ext cx="3132605" cy="225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3D465572-56C6-4C51-B775-7426ED4B17AD}"/>
              </a:ext>
            </a:extLst>
          </p:cNvPr>
          <p:cNvSpPr/>
          <p:nvPr/>
        </p:nvSpPr>
        <p:spPr>
          <a:xfrm>
            <a:off x="2783632" y="2813310"/>
            <a:ext cx="1364478" cy="759706"/>
          </a:xfrm>
          <a:prstGeom prst="wedgeRoundRectCallout">
            <a:avLst>
              <a:gd name="adj1" fmla="val -21563"/>
              <a:gd name="adj2" fmla="val 129507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2016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9044F5E-03FC-4CCA-BBF3-DAF4D0148B4E}"/>
              </a:ext>
            </a:extLst>
          </p:cNvPr>
          <p:cNvCxnSpPr>
            <a:cxnSpLocks/>
          </p:cNvCxnSpPr>
          <p:nvPr/>
        </p:nvCxnSpPr>
        <p:spPr>
          <a:xfrm flipV="1">
            <a:off x="3131253" y="2075088"/>
            <a:ext cx="3357785" cy="22557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BD3794-A0EC-45EE-9FCA-64197BB0A64C}"/>
              </a:ext>
            </a:extLst>
          </p:cNvPr>
          <p:cNvSpPr txBox="1"/>
          <p:nvPr/>
        </p:nvSpPr>
        <p:spPr>
          <a:xfrm>
            <a:off x="3693733" y="5541658"/>
            <a:ext cx="70503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지속적인 성장세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보이는 미래지향기술 테마</a:t>
            </a:r>
          </a:p>
        </p:txBody>
      </p:sp>
    </p:spTree>
    <p:extLst>
      <p:ext uri="{BB962C8B-B14F-4D97-AF65-F5344CB8AC3E}">
        <p14:creationId xmlns:p14="http://schemas.microsoft.com/office/powerpoint/2010/main" val="27681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10D1AA39-79C1-474D-9FC9-D49AE55464B8}"/>
              </a:ext>
            </a:extLst>
          </p:cNvPr>
          <p:cNvSpPr/>
          <p:nvPr/>
        </p:nvSpPr>
        <p:spPr>
          <a:xfrm>
            <a:off x="2705771" y="1488698"/>
            <a:ext cx="9222877" cy="4964638"/>
          </a:xfrm>
          <a:prstGeom prst="wedgeRoundRectCallout">
            <a:avLst>
              <a:gd name="adj1" fmla="val -51285"/>
              <a:gd name="adj2" fmla="val 29579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75F16B-0666-4657-B218-3AF19AF30D6F}"/>
              </a:ext>
            </a:extLst>
          </p:cNvPr>
          <p:cNvSpPr/>
          <p:nvPr/>
        </p:nvSpPr>
        <p:spPr>
          <a:xfrm>
            <a:off x="162234" y="5157192"/>
            <a:ext cx="237523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304CA-2492-4A54-A418-A7A8D6AE8718}"/>
              </a:ext>
            </a:extLst>
          </p:cNvPr>
          <p:cNvSpPr txBox="1"/>
          <p:nvPr/>
        </p:nvSpPr>
        <p:spPr>
          <a:xfrm>
            <a:off x="267750" y="134076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항공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여행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29B16-68DC-4287-9CC5-6FBE4CBF34BD}"/>
              </a:ext>
            </a:extLst>
          </p:cNvPr>
          <p:cNvSpPr txBox="1"/>
          <p:nvPr/>
        </p:nvSpPr>
        <p:spPr>
          <a:xfrm>
            <a:off x="624417" y="2309933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게임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7952D-981D-49E4-9C20-CCA107944FB9}"/>
              </a:ext>
            </a:extLst>
          </p:cNvPr>
          <p:cNvSpPr txBox="1"/>
          <p:nvPr/>
        </p:nvSpPr>
        <p:spPr>
          <a:xfrm>
            <a:off x="329466" y="3318045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인공지능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9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EFB677-9560-43E4-80FD-CD1261CC7759}"/>
              </a:ext>
            </a:extLst>
          </p:cNvPr>
          <p:cNvSpPr txBox="1"/>
          <p:nvPr/>
        </p:nvSpPr>
        <p:spPr>
          <a:xfrm>
            <a:off x="329465" y="4330822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자율주행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12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9B5898-477B-4A8C-8178-444B92FEE1AE}"/>
              </a:ext>
            </a:extLst>
          </p:cNvPr>
          <p:cNvSpPr txBox="1"/>
          <p:nvPr/>
        </p:nvSpPr>
        <p:spPr>
          <a:xfrm>
            <a:off x="624418" y="5343599"/>
            <a:ext cx="1454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테마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11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C67118C-C1B8-40D3-BA63-47F174A3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873" y="1809211"/>
            <a:ext cx="4556671" cy="31876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59942A-A9C6-44DE-88DF-95728806F8B7}"/>
              </a:ext>
            </a:extLst>
          </p:cNvPr>
          <p:cNvSpPr txBox="1"/>
          <p:nvPr/>
        </p:nvSpPr>
        <p:spPr>
          <a:xfrm>
            <a:off x="6294333" y="5045114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겨울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광동제약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4D17E4-A3D8-4C9D-9341-14B728652F2B}"/>
              </a:ext>
            </a:extLst>
          </p:cNvPr>
          <p:cNvSpPr txBox="1"/>
          <p:nvPr/>
        </p:nvSpPr>
        <p:spPr>
          <a:xfrm>
            <a:off x="4202688" y="5541658"/>
            <a:ext cx="60324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일정한 시기에 상승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하는 패턴의 테마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52009E3-4DF3-43AC-8572-4F666B0CC5DF}"/>
              </a:ext>
            </a:extLst>
          </p:cNvPr>
          <p:cNvCxnSpPr>
            <a:cxnSpLocks/>
          </p:cNvCxnSpPr>
          <p:nvPr/>
        </p:nvCxnSpPr>
        <p:spPr>
          <a:xfrm flipV="1">
            <a:off x="5231904" y="2789380"/>
            <a:ext cx="319311" cy="462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EE77B52-2B7A-417F-8D66-62697D6D472B}"/>
              </a:ext>
            </a:extLst>
          </p:cNvPr>
          <p:cNvCxnSpPr>
            <a:cxnSpLocks/>
          </p:cNvCxnSpPr>
          <p:nvPr/>
        </p:nvCxnSpPr>
        <p:spPr>
          <a:xfrm flipV="1">
            <a:off x="6059351" y="2257873"/>
            <a:ext cx="324681" cy="994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CD5FE4F-1DE7-4E24-B97B-677E98B3D8F0}"/>
              </a:ext>
            </a:extLst>
          </p:cNvPr>
          <p:cNvCxnSpPr>
            <a:cxnSpLocks/>
          </p:cNvCxnSpPr>
          <p:nvPr/>
        </p:nvCxnSpPr>
        <p:spPr>
          <a:xfrm flipV="1">
            <a:off x="7032104" y="3789040"/>
            <a:ext cx="175879" cy="819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6515BB1-620B-4872-9592-31662FB0F0F3}"/>
              </a:ext>
            </a:extLst>
          </p:cNvPr>
          <p:cNvCxnSpPr>
            <a:cxnSpLocks/>
          </p:cNvCxnSpPr>
          <p:nvPr/>
        </p:nvCxnSpPr>
        <p:spPr>
          <a:xfrm>
            <a:off x="7896200" y="4001453"/>
            <a:ext cx="243612" cy="658738"/>
          </a:xfrm>
          <a:prstGeom prst="straightConnector1">
            <a:avLst/>
          </a:prstGeom>
          <a:ln w="3810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말풍선: 모서리가 둥근 사각형 50">
            <a:extLst>
              <a:ext uri="{FF2B5EF4-FFF2-40B4-BE49-F238E27FC236}">
                <a16:creationId xmlns:a16="http://schemas.microsoft.com/office/drawing/2014/main" id="{E160F950-A2CC-4E4D-B370-61966BACFBA9}"/>
              </a:ext>
            </a:extLst>
          </p:cNvPr>
          <p:cNvSpPr/>
          <p:nvPr/>
        </p:nvSpPr>
        <p:spPr>
          <a:xfrm>
            <a:off x="3885569" y="2071426"/>
            <a:ext cx="1364478" cy="759706"/>
          </a:xfrm>
          <a:prstGeom prst="wedgeRoundRectCallout">
            <a:avLst>
              <a:gd name="adj1" fmla="val 45451"/>
              <a:gd name="adj2" fmla="val 9143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2016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2" name="말풍선: 모서리가 둥근 사각형 51">
            <a:extLst>
              <a:ext uri="{FF2B5EF4-FFF2-40B4-BE49-F238E27FC236}">
                <a16:creationId xmlns:a16="http://schemas.microsoft.com/office/drawing/2014/main" id="{E6EFD8B0-5AE4-4F76-AC7D-4311416968D7}"/>
              </a:ext>
            </a:extLst>
          </p:cNvPr>
          <p:cNvSpPr/>
          <p:nvPr/>
        </p:nvSpPr>
        <p:spPr>
          <a:xfrm>
            <a:off x="4882485" y="3472386"/>
            <a:ext cx="1364478" cy="759706"/>
          </a:xfrm>
          <a:prstGeom prst="wedgeRoundRectCallout">
            <a:avLst>
              <a:gd name="adj1" fmla="val 31775"/>
              <a:gd name="adj2" fmla="val -67003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2017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3" name="말풍선: 모서리가 둥근 사각형 52">
            <a:extLst>
              <a:ext uri="{FF2B5EF4-FFF2-40B4-BE49-F238E27FC236}">
                <a16:creationId xmlns:a16="http://schemas.microsoft.com/office/drawing/2014/main" id="{9672C204-ED6E-4DE5-B2B6-6A88AF79046F}"/>
              </a:ext>
            </a:extLst>
          </p:cNvPr>
          <p:cNvSpPr/>
          <p:nvPr/>
        </p:nvSpPr>
        <p:spPr>
          <a:xfrm>
            <a:off x="6900910" y="2789428"/>
            <a:ext cx="1364478" cy="759706"/>
          </a:xfrm>
          <a:prstGeom prst="wedgeRoundRectCallout">
            <a:avLst>
              <a:gd name="adj1" fmla="val -33872"/>
              <a:gd name="adj2" fmla="val 8160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2018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  <p:sp>
        <p:nvSpPr>
          <p:cNvPr id="54" name="말풍선: 모서리가 둥근 사각형 53">
            <a:extLst>
              <a:ext uri="{FF2B5EF4-FFF2-40B4-BE49-F238E27FC236}">
                <a16:creationId xmlns:a16="http://schemas.microsoft.com/office/drawing/2014/main" id="{73F8FA86-C9F8-475C-85AF-E6EA1B087BF7}"/>
              </a:ext>
            </a:extLst>
          </p:cNvPr>
          <p:cNvSpPr/>
          <p:nvPr/>
        </p:nvSpPr>
        <p:spPr>
          <a:xfrm>
            <a:off x="8598928" y="3786421"/>
            <a:ext cx="1993231" cy="759706"/>
          </a:xfrm>
          <a:prstGeom prst="wedgeRoundRectCallout">
            <a:avLst>
              <a:gd name="adj1" fmla="val -66639"/>
              <a:gd name="adj2" fmla="val 42306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2019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 겨울의 이례적 하락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86A5D6-ABA4-4562-B72B-3B94C3EBF0AC}"/>
              </a:ext>
            </a:extLst>
          </p:cNvPr>
          <p:cNvCxnSpPr>
            <a:cxnSpLocks/>
          </p:cNvCxnSpPr>
          <p:nvPr/>
        </p:nvCxnSpPr>
        <p:spPr>
          <a:xfrm flipV="1">
            <a:off x="8804558" y="1978247"/>
            <a:ext cx="175879" cy="8195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4C486E3D-2A50-418A-91EB-B6FEEA4EC7F1}"/>
              </a:ext>
            </a:extLst>
          </p:cNvPr>
          <p:cNvSpPr/>
          <p:nvPr/>
        </p:nvSpPr>
        <p:spPr>
          <a:xfrm>
            <a:off x="8828040" y="1001288"/>
            <a:ext cx="1364478" cy="759706"/>
          </a:xfrm>
          <a:prstGeom prst="wedgeRoundRectCallout">
            <a:avLst>
              <a:gd name="adj1" fmla="val -33872"/>
              <a:gd name="adj2" fmla="val 8160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년</a:t>
            </a:r>
            <a:endParaRPr lang="en-US" altLang="ko-KR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겨울</a:t>
            </a:r>
          </a:p>
        </p:txBody>
      </p:sp>
    </p:spTree>
    <p:extLst>
      <p:ext uri="{BB962C8B-B14F-4D97-AF65-F5344CB8AC3E}">
        <p14:creationId xmlns:p14="http://schemas.microsoft.com/office/powerpoint/2010/main" val="129669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환경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수집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가공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주가 예측 모델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차별성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21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 환경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D99BF6-2FEC-4496-84C5-E3FBABD841F8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E0ECA95-07CF-4771-98AB-F6B899D43DCE}"/>
              </a:ext>
            </a:extLst>
          </p:cNvPr>
          <p:cNvCxnSpPr/>
          <p:nvPr/>
        </p:nvCxnSpPr>
        <p:spPr>
          <a:xfrm flipH="1">
            <a:off x="623392" y="2636912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C5123C-E9D3-4629-B185-A0F174C2655C}"/>
              </a:ext>
            </a:extLst>
          </p:cNvPr>
          <p:cNvCxnSpPr/>
          <p:nvPr/>
        </p:nvCxnSpPr>
        <p:spPr>
          <a:xfrm flipH="1">
            <a:off x="623392" y="4653136"/>
            <a:ext cx="482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2" descr="Windows 10 Logo PNG Transparent &amp; SVG Vector - Freebie Supply">
            <a:extLst>
              <a:ext uri="{FF2B5EF4-FFF2-40B4-BE49-F238E27FC236}">
                <a16:creationId xmlns:a16="http://schemas.microsoft.com/office/drawing/2014/main" id="{4A6EAA61-9ACB-429C-8827-028F84D5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37" y="1584498"/>
            <a:ext cx="3487947" cy="62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Python Logo transparent PNG - StickPNG">
            <a:extLst>
              <a:ext uri="{FF2B5EF4-FFF2-40B4-BE49-F238E27FC236}">
                <a16:creationId xmlns:a16="http://schemas.microsoft.com/office/drawing/2014/main" id="{D3CA4C33-38A3-4310-BAE2-3AAF813F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22" y="3112966"/>
            <a:ext cx="708417" cy="7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Install PhpStorm for Linux using the Snap Store | Snapcraft">
            <a:extLst>
              <a:ext uri="{FF2B5EF4-FFF2-40B4-BE49-F238E27FC236}">
                <a16:creationId xmlns:a16="http://schemas.microsoft.com/office/drawing/2014/main" id="{226DB04F-3894-4509-80EE-C7B18554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369" y="2979989"/>
            <a:ext cx="891902" cy="89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How to Build Chat into Django Applications with Twilio Programmable Chat -  Twilio">
            <a:extLst>
              <a:ext uri="{FF2B5EF4-FFF2-40B4-BE49-F238E27FC236}">
                <a16:creationId xmlns:a16="http://schemas.microsoft.com/office/drawing/2014/main" id="{CB530A51-F6D3-46C0-9CBD-780C947B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3" y="4875831"/>
            <a:ext cx="1694491" cy="7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SETScholars: Learn how to Code by Examples">
            <a:extLst>
              <a:ext uri="{FF2B5EF4-FFF2-40B4-BE49-F238E27FC236}">
                <a16:creationId xmlns:a16="http://schemas.microsoft.com/office/drawing/2014/main" id="{659E2AEA-0CC6-4358-B817-13041DDC9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06" y="1388270"/>
            <a:ext cx="4524857" cy="249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eautiful Soup 4 | Funthon">
            <a:extLst>
              <a:ext uri="{FF2B5EF4-FFF2-40B4-BE49-F238E27FC236}">
                <a16:creationId xmlns:a16="http://schemas.microsoft.com/office/drawing/2014/main" id="{8F8AD3D8-2B18-4620-A98A-F01005A4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18" y="3957647"/>
            <a:ext cx="2286196" cy="9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eCab システム辞書への単語追加（mecab-ipadic-neologd） | あぱーブログ">
            <a:extLst>
              <a:ext uri="{FF2B5EF4-FFF2-40B4-BE49-F238E27FC236}">
                <a16:creationId xmlns:a16="http://schemas.microsoft.com/office/drawing/2014/main" id="{8C6BD2B8-2E94-4303-BE0D-D3FA0853F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1" t="6984" r="27593" b="73578"/>
          <a:stretch/>
        </p:blipFill>
        <p:spPr bwMode="auto">
          <a:xfrm>
            <a:off x="9264352" y="4205336"/>
            <a:ext cx="2104000" cy="4875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FinanceDataReader 사용자 안내서 | FinanceData">
            <a:extLst>
              <a:ext uri="{FF2B5EF4-FFF2-40B4-BE49-F238E27FC236}">
                <a16:creationId xmlns:a16="http://schemas.microsoft.com/office/drawing/2014/main" id="{0B56FBB0-05F8-4405-B9E1-210380A71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06" y="5261328"/>
            <a:ext cx="2995386" cy="7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C622C7-375D-44E4-BB76-C0BFE1DE0D76}"/>
              </a:ext>
            </a:extLst>
          </p:cNvPr>
          <p:cNvSpPr txBox="1"/>
          <p:nvPr/>
        </p:nvSpPr>
        <p:spPr>
          <a:xfrm>
            <a:off x="616116" y="3932591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Python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3.8.5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7C2E93-F50F-4EB6-9330-8CB0A58FC7D5}"/>
              </a:ext>
            </a:extLst>
          </p:cNvPr>
          <p:cNvSpPr txBox="1"/>
          <p:nvPr/>
        </p:nvSpPr>
        <p:spPr>
          <a:xfrm>
            <a:off x="2834712" y="3936426"/>
            <a:ext cx="2613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PyCharm 2020.2.1</a:t>
            </a:r>
            <a:endParaRPr lang="ko-KR" altLang="en-US" sz="20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0EEEFA-1984-4620-A0DD-E0C4E81F5C57}"/>
              </a:ext>
            </a:extLst>
          </p:cNvPr>
          <p:cNvSpPr txBox="1"/>
          <p:nvPr/>
        </p:nvSpPr>
        <p:spPr>
          <a:xfrm>
            <a:off x="651287" y="5811415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Django 3.1.5</a:t>
            </a:r>
          </a:p>
        </p:txBody>
      </p:sp>
      <p:pic>
        <p:nvPicPr>
          <p:cNvPr id="1028" name="Picture 4" descr="3 Ways to export highcharts charts to image with javascript (client side  solution) | Our Code World">
            <a:extLst>
              <a:ext uri="{FF2B5EF4-FFF2-40B4-BE49-F238E27FC236}">
                <a16:creationId xmlns:a16="http://schemas.microsoft.com/office/drawing/2014/main" id="{C9B8929B-04AF-435B-94C9-C7C226EC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97" y="4874806"/>
            <a:ext cx="3071535" cy="77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00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BDA2BBD5-BF6C-489B-BFA0-C95BC2E63154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283"/>
              <a:gd name="adj2" fmla="val -3055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BB39D-CE09-491B-A2C4-E3FACB532F5E}"/>
              </a:ext>
            </a:extLst>
          </p:cNvPr>
          <p:cNvSpPr/>
          <p:nvPr/>
        </p:nvSpPr>
        <p:spPr>
          <a:xfrm>
            <a:off x="173275" y="169114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pic>
        <p:nvPicPr>
          <p:cNvPr id="20" name="Picture 2" descr="FinanceDataReader 사용자 안내서 | FinanceData">
            <a:extLst>
              <a:ext uri="{FF2B5EF4-FFF2-40B4-BE49-F238E27FC236}">
                <a16:creationId xmlns:a16="http://schemas.microsoft.com/office/drawing/2014/main" id="{862C3201-53EE-4FE8-B83B-127DBAA1D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9" y="1362055"/>
            <a:ext cx="1965038" cy="640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446107-EE6F-4D80-A0DD-7B1B7B9849F0}"/>
              </a:ext>
            </a:extLst>
          </p:cNvPr>
          <p:cNvSpPr/>
          <p:nvPr/>
        </p:nvSpPr>
        <p:spPr>
          <a:xfrm>
            <a:off x="9344143" y="1466268"/>
            <a:ext cx="2253074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금융 데이터 수집</a:t>
            </a:r>
            <a:endParaRPr lang="en-US" altLang="ko-KR" sz="20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라이브러리 사용</a:t>
            </a:r>
            <a:endParaRPr lang="ko-KR" altLang="en-US" sz="2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95689A-2E73-4AFF-B2FD-91E092DA8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66" y="2204865"/>
            <a:ext cx="3914397" cy="3095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B3E35E8-AADD-45E3-8A5E-D7CA70FC82F7}"/>
              </a:ext>
            </a:extLst>
          </p:cNvPr>
          <p:cNvSpPr/>
          <p:nvPr/>
        </p:nvSpPr>
        <p:spPr>
          <a:xfrm>
            <a:off x="2338331" y="5609846"/>
            <a:ext cx="4865866" cy="440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59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종목에 대한 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현재까지 주가 정보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11A90F1-2F98-4945-B62A-B9179096B866}"/>
              </a:ext>
            </a:extLst>
          </p:cNvPr>
          <p:cNvSpPr/>
          <p:nvPr/>
        </p:nvSpPr>
        <p:spPr>
          <a:xfrm>
            <a:off x="3287444" y="2244614"/>
            <a:ext cx="2159785" cy="141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A6D3E845-1260-4964-8F80-75625FAF963C}"/>
              </a:ext>
            </a:extLst>
          </p:cNvPr>
          <p:cNvSpPr/>
          <p:nvPr/>
        </p:nvSpPr>
        <p:spPr>
          <a:xfrm>
            <a:off x="3688106" y="1101302"/>
            <a:ext cx="3320473" cy="759706"/>
          </a:xfrm>
          <a:prstGeom prst="wedgeRoundRectCallout">
            <a:avLst>
              <a:gd name="adj1" fmla="val -33230"/>
              <a:gd name="adj2" fmla="val 98802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저가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종가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거래량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변동률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6620D17-BBE7-4AAD-BF46-B08451ECC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253" y="2132856"/>
            <a:ext cx="4438650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FinanceDataReader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'003490'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'2017'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E27C2B-A80E-45B9-B2C1-0A8CDFBE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253" y="3069679"/>
            <a:ext cx="4438650" cy="30956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76E3D1-EC4C-404B-8B20-90A8C56FAC67}"/>
              </a:ext>
            </a:extLst>
          </p:cNvPr>
          <p:cNvSpPr txBox="1"/>
          <p:nvPr/>
        </p:nvSpPr>
        <p:spPr>
          <a:xfrm>
            <a:off x="338821" y="195611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DD0DB9-BFED-4D85-937B-4155809F9431}"/>
              </a:ext>
            </a:extLst>
          </p:cNvPr>
          <p:cNvSpPr txBox="1"/>
          <p:nvPr/>
        </p:nvSpPr>
        <p:spPr>
          <a:xfrm>
            <a:off x="191344" y="4230752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62FC01E-8764-400E-9C10-7BD6C8A4183F}"/>
              </a:ext>
            </a:extLst>
          </p:cNvPr>
          <p:cNvSpPr/>
          <p:nvPr/>
        </p:nvSpPr>
        <p:spPr>
          <a:xfrm>
            <a:off x="6813724" y="3579530"/>
            <a:ext cx="538236" cy="85090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30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BDA2BBD5-BF6C-489B-BFA0-C95BC2E63154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578"/>
              <a:gd name="adj2" fmla="val 12995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BB39D-CE09-491B-A2C4-E3FACB532F5E}"/>
              </a:ext>
            </a:extLst>
          </p:cNvPr>
          <p:cNvSpPr/>
          <p:nvPr/>
        </p:nvSpPr>
        <p:spPr>
          <a:xfrm>
            <a:off x="173275" y="3993532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6E3D1-EC4C-404B-8B20-90A8C56FAC67}"/>
              </a:ext>
            </a:extLst>
          </p:cNvPr>
          <p:cNvSpPr txBox="1"/>
          <p:nvPr/>
        </p:nvSpPr>
        <p:spPr>
          <a:xfrm>
            <a:off x="338821" y="195611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DD0DB9-BFED-4D85-937B-4155809F9431}"/>
              </a:ext>
            </a:extLst>
          </p:cNvPr>
          <p:cNvSpPr txBox="1"/>
          <p:nvPr/>
        </p:nvSpPr>
        <p:spPr>
          <a:xfrm>
            <a:off x="191344" y="4230752"/>
            <a:ext cx="2044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비정형 데이터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6" name="Picture 6" descr="팍스넷 - 대한민국 No.1 증권 포탈플랫폼 – Apps on Google Play">
            <a:extLst>
              <a:ext uri="{FF2B5EF4-FFF2-40B4-BE49-F238E27FC236}">
                <a16:creationId xmlns:a16="http://schemas.microsoft.com/office/drawing/2014/main" id="{70058AE0-253D-4F25-9E33-20FED75B4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1" t="14792" r="30332" b="12415"/>
          <a:stretch/>
        </p:blipFill>
        <p:spPr bwMode="auto">
          <a:xfrm>
            <a:off x="3087237" y="2485815"/>
            <a:ext cx="2851689" cy="26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6B9E7B-E5FB-4605-B981-359084420555}"/>
              </a:ext>
            </a:extLst>
          </p:cNvPr>
          <p:cNvSpPr txBox="1"/>
          <p:nvPr/>
        </p:nvSpPr>
        <p:spPr>
          <a:xfrm>
            <a:off x="3437933" y="522506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주식관련 기사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5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6104BD33-5147-4581-9DCE-965EF266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82" y="1340768"/>
            <a:ext cx="1906328" cy="19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eautiful Soup 4 | Funthon">
            <a:extLst>
              <a:ext uri="{FF2B5EF4-FFF2-40B4-BE49-F238E27FC236}">
                <a16:creationId xmlns:a16="http://schemas.microsoft.com/office/drawing/2014/main" id="{9DD9CC8A-A58F-4C09-9424-42F01A752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88" y="3204455"/>
            <a:ext cx="1538195" cy="6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872344-7F46-4B8D-B245-05B447C075A6}"/>
              </a:ext>
            </a:extLst>
          </p:cNvPr>
          <p:cNvSpPr txBox="1"/>
          <p:nvPr/>
        </p:nvSpPr>
        <p:spPr>
          <a:xfrm>
            <a:off x="6641963" y="383873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24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0C0CC23-DB66-445F-AC17-58DEB4F5602E}"/>
              </a:ext>
            </a:extLst>
          </p:cNvPr>
          <p:cNvSpPr/>
          <p:nvPr/>
        </p:nvSpPr>
        <p:spPr>
          <a:xfrm>
            <a:off x="6274500" y="2533390"/>
            <a:ext cx="241378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F174B9-C39B-461A-9455-4379FBA75DAF}"/>
              </a:ext>
            </a:extLst>
          </p:cNvPr>
          <p:cNvSpPr txBox="1"/>
          <p:nvPr/>
        </p:nvSpPr>
        <p:spPr>
          <a:xfrm>
            <a:off x="8328248" y="3286903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개월간 기사 내용</a:t>
            </a:r>
          </a:p>
        </p:txBody>
      </p:sp>
      <p:pic>
        <p:nvPicPr>
          <p:cNvPr id="42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09186511-988A-4A18-B93E-B45868291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82" y="3866736"/>
            <a:ext cx="1906328" cy="19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6C7B7140-DAE9-4C83-9B3C-4001A68C65F1}"/>
              </a:ext>
            </a:extLst>
          </p:cNvPr>
          <p:cNvSpPr/>
          <p:nvPr/>
        </p:nvSpPr>
        <p:spPr>
          <a:xfrm>
            <a:off x="6296127" y="4461584"/>
            <a:ext cx="241378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A658E5-B9EB-479C-AF26-9EDB9279449F}"/>
              </a:ext>
            </a:extLst>
          </p:cNvPr>
          <p:cNvSpPr txBox="1"/>
          <p:nvPr/>
        </p:nvSpPr>
        <p:spPr>
          <a:xfrm>
            <a:off x="8633892" y="5750248"/>
            <a:ext cx="3089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현재까지 기사 내용</a:t>
            </a:r>
          </a:p>
        </p:txBody>
      </p:sp>
    </p:spTree>
    <p:extLst>
      <p:ext uri="{BB962C8B-B14F-4D97-AF65-F5344CB8AC3E}">
        <p14:creationId xmlns:p14="http://schemas.microsoft.com/office/powerpoint/2010/main" val="499946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86896C0-CAF6-453E-B654-B78C8D517B6A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283"/>
              <a:gd name="adj2" fmla="val -3055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5562B-6A5E-421B-86AB-6FDA0D594216}"/>
              </a:ext>
            </a:extLst>
          </p:cNvPr>
          <p:cNvSpPr/>
          <p:nvPr/>
        </p:nvSpPr>
        <p:spPr>
          <a:xfrm>
            <a:off x="173275" y="169114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3CD82-BA6C-4F1B-A79D-313C43270A3D}"/>
              </a:ext>
            </a:extLst>
          </p:cNvPr>
          <p:cNvSpPr txBox="1"/>
          <p:nvPr/>
        </p:nvSpPr>
        <p:spPr>
          <a:xfrm>
            <a:off x="383705" y="195611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2E8B-C149-4584-B314-71F6C21B1D45}"/>
              </a:ext>
            </a:extLst>
          </p:cNvPr>
          <p:cNvSpPr txBox="1"/>
          <p:nvPr/>
        </p:nvSpPr>
        <p:spPr>
          <a:xfrm>
            <a:off x="486298" y="423075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감정 점수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5CD851E-A9E1-43B4-A0BC-157D1CE9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572782"/>
            <a:ext cx="3846131" cy="268238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AC0996-5B13-4924-A1F9-ABC4556A7E2E}"/>
              </a:ext>
            </a:extLst>
          </p:cNvPr>
          <p:cNvSpPr/>
          <p:nvPr/>
        </p:nvSpPr>
        <p:spPr>
          <a:xfrm>
            <a:off x="2935874" y="4365104"/>
            <a:ext cx="3253613" cy="440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59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종목 주가 정보</a:t>
            </a:r>
            <a:endParaRPr lang="en-US" altLang="ko-KR" sz="2400" b="0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BBE335A-C0B3-4BD9-B8B1-439A46823AB7}"/>
              </a:ext>
            </a:extLst>
          </p:cNvPr>
          <p:cNvSpPr/>
          <p:nvPr/>
        </p:nvSpPr>
        <p:spPr>
          <a:xfrm>
            <a:off x="6604060" y="2488526"/>
            <a:ext cx="538236" cy="85090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E335767-725E-4EED-90E7-40BC2A258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93"/>
          <a:stretch/>
        </p:blipFill>
        <p:spPr>
          <a:xfrm>
            <a:off x="7260609" y="4034995"/>
            <a:ext cx="4547686" cy="23463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14047E-6767-4135-97B2-9340DE81F64F}"/>
              </a:ext>
            </a:extLst>
          </p:cNvPr>
          <p:cNvSpPr/>
          <p:nvPr/>
        </p:nvSpPr>
        <p:spPr>
          <a:xfrm>
            <a:off x="9008868" y="1029948"/>
            <a:ext cx="2151517" cy="4320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2000" b="0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 라이브러리 사용</a:t>
            </a:r>
            <a:endParaRPr lang="ko-KR" altLang="en-US" sz="2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46" name="Picture 6" descr="Python Pandas Logo Transparent, HD Png Download - kindpng">
            <a:extLst>
              <a:ext uri="{FF2B5EF4-FFF2-40B4-BE49-F238E27FC236}">
                <a16:creationId xmlns:a16="http://schemas.microsoft.com/office/drawing/2014/main" id="{FD08E4DB-049E-41B9-AB6A-AC70D10A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50" y="924995"/>
            <a:ext cx="1679062" cy="5740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ED7D4E7B-C528-4139-88EA-CD480DD9D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0250" y="1572782"/>
            <a:ext cx="4547686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pandas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fdr.DataReader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'003490'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’201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-06-08'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pd.DataFrame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'sma5'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'sma10'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'sma20'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'sma60'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'sma120'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Close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rolling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120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mean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df_MA.reset_index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drop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inplace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df_MA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86896C0-CAF6-453E-B654-B78C8D517B6A}"/>
              </a:ext>
            </a:extLst>
          </p:cNvPr>
          <p:cNvSpPr/>
          <p:nvPr/>
        </p:nvSpPr>
        <p:spPr>
          <a:xfrm>
            <a:off x="2423592" y="836712"/>
            <a:ext cx="9677109" cy="5905400"/>
          </a:xfrm>
          <a:prstGeom prst="wedgeRoundRectCallout">
            <a:avLst>
              <a:gd name="adj1" fmla="val -51381"/>
              <a:gd name="adj2" fmla="val 12834"/>
              <a:gd name="adj3" fmla="val 16667"/>
            </a:avLst>
          </a:prstGeom>
          <a:solidFill>
            <a:srgbClr val="D2F7FE">
              <a:alpha val="38000"/>
            </a:srgbClr>
          </a:solidFill>
          <a:ln>
            <a:solidFill>
              <a:srgbClr val="98B5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05562B-6A5E-421B-86AB-6FDA0D594216}"/>
              </a:ext>
            </a:extLst>
          </p:cNvPr>
          <p:cNvSpPr/>
          <p:nvPr/>
        </p:nvSpPr>
        <p:spPr>
          <a:xfrm>
            <a:off x="173275" y="4005064"/>
            <a:ext cx="2062219" cy="936104"/>
          </a:xfrm>
          <a:prstGeom prst="rect">
            <a:avLst/>
          </a:prstGeom>
          <a:solidFill>
            <a:srgbClr val="D2F7FE">
              <a:alpha val="38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D3CD82-BA6C-4F1B-A79D-313C43270A3D}"/>
              </a:ext>
            </a:extLst>
          </p:cNvPr>
          <p:cNvSpPr txBox="1"/>
          <p:nvPr/>
        </p:nvSpPr>
        <p:spPr>
          <a:xfrm>
            <a:off x="383705" y="195611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6C2E8B-C149-4584-B314-71F6C21B1D45}"/>
              </a:ext>
            </a:extLst>
          </p:cNvPr>
          <p:cNvSpPr txBox="1"/>
          <p:nvPr/>
        </p:nvSpPr>
        <p:spPr>
          <a:xfrm>
            <a:off x="486298" y="4230752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감정 점수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5FEC41-5E82-447E-844B-C7051415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46" y="989946"/>
            <a:ext cx="2006737" cy="2006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1BCB19-10DC-4793-ADAD-93A4C40D3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53" y="1225498"/>
            <a:ext cx="2006737" cy="2006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460C52AF-B6B7-4F7C-AB71-B0F0E699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826" y="1386095"/>
            <a:ext cx="1441781" cy="14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218C23-13F3-4ABC-AF61-39084BAA6321}"/>
              </a:ext>
            </a:extLst>
          </p:cNvPr>
          <p:cNvSpPr txBox="1"/>
          <p:nvPr/>
        </p:nvSpPr>
        <p:spPr>
          <a:xfrm>
            <a:off x="5487457" y="3260968"/>
            <a:ext cx="3786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 별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3000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단어 수집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총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15000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 단어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13D188-16A2-4542-995B-66EBC7916346}"/>
              </a:ext>
            </a:extLst>
          </p:cNvPr>
          <p:cNvGrpSpPr/>
          <p:nvPr/>
        </p:nvGrpSpPr>
        <p:grpSpPr>
          <a:xfrm>
            <a:off x="6091166" y="4692417"/>
            <a:ext cx="2579553" cy="1970887"/>
            <a:chOff x="4917416" y="4408739"/>
            <a:chExt cx="2579553" cy="197088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CFF526E-A148-43DF-8029-612DD8AC07A7}"/>
                </a:ext>
              </a:extLst>
            </p:cNvPr>
            <p:cNvSpPr/>
            <p:nvPr/>
          </p:nvSpPr>
          <p:spPr>
            <a:xfrm>
              <a:off x="4941571" y="4408739"/>
              <a:ext cx="2491943" cy="1970886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19CF256-036A-4D9D-8423-2C21402C1493}"/>
                </a:ext>
              </a:extLst>
            </p:cNvPr>
            <p:cNvGrpSpPr/>
            <p:nvPr/>
          </p:nvGrpSpPr>
          <p:grpSpPr>
            <a:xfrm>
              <a:off x="5648806" y="4439207"/>
              <a:ext cx="1094992" cy="1322163"/>
              <a:chOff x="3976382" y="4085439"/>
              <a:chExt cx="1910824" cy="2189526"/>
            </a:xfrm>
          </p:grpSpPr>
          <p:pic>
            <p:nvPicPr>
              <p:cNvPr id="24" name="Picture 4" descr="MeCab システム辞書への単語追加（mecab-ipadic-neologd） | あぱーブログ">
                <a:extLst>
                  <a:ext uri="{FF2B5EF4-FFF2-40B4-BE49-F238E27FC236}">
                    <a16:creationId xmlns:a16="http://schemas.microsoft.com/office/drawing/2014/main" id="{C243B8D9-6CD8-4F14-A29B-BA473EBAF5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2" t="29014" r="36954" b="3575"/>
              <a:stretch/>
            </p:blipFill>
            <p:spPr bwMode="auto">
              <a:xfrm>
                <a:off x="3976382" y="4085439"/>
                <a:ext cx="1910824" cy="2189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평행 사변형 24">
                <a:extLst>
                  <a:ext uri="{FF2B5EF4-FFF2-40B4-BE49-F238E27FC236}">
                    <a16:creationId xmlns:a16="http://schemas.microsoft.com/office/drawing/2014/main" id="{FB838529-C266-4962-87E3-3DFC0937E1DD}"/>
                  </a:ext>
                </a:extLst>
              </p:cNvPr>
              <p:cNvSpPr/>
              <p:nvPr/>
            </p:nvSpPr>
            <p:spPr>
              <a:xfrm>
                <a:off x="4361643" y="4279501"/>
                <a:ext cx="1180739" cy="248350"/>
              </a:xfrm>
              <a:prstGeom prst="parallelogram">
                <a:avLst/>
              </a:prstGeom>
              <a:solidFill>
                <a:srgbClr val="880303"/>
              </a:solidFill>
              <a:ln>
                <a:solidFill>
                  <a:srgbClr val="8803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C2925A-62BD-4DEE-8B44-A031398E234E}"/>
                </a:ext>
              </a:extLst>
            </p:cNvPr>
            <p:cNvSpPr txBox="1"/>
            <p:nvPr/>
          </p:nvSpPr>
          <p:spPr>
            <a:xfrm>
              <a:off x="4917416" y="5733295"/>
              <a:ext cx="25795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358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 단어 </a:t>
              </a:r>
              <a:r>
                <a:rPr lang="ko-KR" altLang="en-US" dirty="0" err="1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긍부정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사전</a:t>
              </a:r>
              <a:endPara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 algn="ctr"/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(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긍정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:209 </a:t>
              </a:r>
              <a:r>
                <a:rPr lang="ko-KR" altLang="en-US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부정</a:t>
              </a:r>
              <a:r>
                <a:rPr lang="en-US" altLang="ko-KR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:149)</a:t>
              </a:r>
              <a:endPara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9CDF09-0588-4DEA-A998-C8796F4E7EF6}"/>
              </a:ext>
            </a:extLst>
          </p:cNvPr>
          <p:cNvSpPr txBox="1"/>
          <p:nvPr/>
        </p:nvSpPr>
        <p:spPr>
          <a:xfrm>
            <a:off x="9310201" y="4218600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로지스틱 회귀분석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정확도 </a:t>
            </a:r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69%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F27FACD-12B4-4A89-9173-DE793C9CF1A4}"/>
              </a:ext>
            </a:extLst>
          </p:cNvPr>
          <p:cNvSpPr/>
          <p:nvPr/>
        </p:nvSpPr>
        <p:spPr>
          <a:xfrm>
            <a:off x="4022706" y="1890065"/>
            <a:ext cx="200673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4AAE3A-F75B-4A43-97E6-3389C96D2D0A}"/>
              </a:ext>
            </a:extLst>
          </p:cNvPr>
          <p:cNvSpPr txBox="1"/>
          <p:nvPr/>
        </p:nvSpPr>
        <p:spPr>
          <a:xfrm>
            <a:off x="2386135" y="2865477"/>
            <a:ext cx="194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개월간 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DDB2C3-F7C0-454E-B934-A08B016E78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26" y="1667779"/>
            <a:ext cx="1293964" cy="31233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77428B5-D0BA-499E-8037-C6802ED3B857}"/>
              </a:ext>
            </a:extLst>
          </p:cNvPr>
          <p:cNvSpPr txBox="1"/>
          <p:nvPr/>
        </p:nvSpPr>
        <p:spPr>
          <a:xfrm>
            <a:off x="4009335" y="2463279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형태소 분석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0BDBD027-4626-4B4B-96E3-73566048C10B}"/>
              </a:ext>
            </a:extLst>
          </p:cNvPr>
          <p:cNvSpPr/>
          <p:nvPr/>
        </p:nvSpPr>
        <p:spPr>
          <a:xfrm rot="5400000">
            <a:off x="7045830" y="3869682"/>
            <a:ext cx="630922" cy="940333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5" name="Picture 2" descr="FinanceDataReader 사용자 안내서 | FinanceData">
            <a:extLst>
              <a:ext uri="{FF2B5EF4-FFF2-40B4-BE49-F238E27FC236}">
                <a16:creationId xmlns:a16="http://schemas.microsoft.com/office/drawing/2014/main" id="{6F40CD52-E5E7-4334-9923-7FAB682A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412" y="3021595"/>
            <a:ext cx="1965038" cy="64047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위쪽/아래쪽 3">
            <a:extLst>
              <a:ext uri="{FF2B5EF4-FFF2-40B4-BE49-F238E27FC236}">
                <a16:creationId xmlns:a16="http://schemas.microsoft.com/office/drawing/2014/main" id="{E528D2AD-EAB5-48A1-80C5-1E2D5B656EBD}"/>
              </a:ext>
            </a:extLst>
          </p:cNvPr>
          <p:cNvSpPr/>
          <p:nvPr/>
        </p:nvSpPr>
        <p:spPr>
          <a:xfrm rot="2700000">
            <a:off x="9010792" y="3666980"/>
            <a:ext cx="276532" cy="1210269"/>
          </a:xfrm>
          <a:prstGeom prst="upDown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8" descr="Json file Icon of Dualtone style - Available in SVG, PNG, EPS, AI &amp; Icon  fonts">
            <a:extLst>
              <a:ext uri="{FF2B5EF4-FFF2-40B4-BE49-F238E27FC236}">
                <a16:creationId xmlns:a16="http://schemas.microsoft.com/office/drawing/2014/main" id="{F3B571D3-9198-45CF-94A9-58F6B0E0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229" y="4504940"/>
            <a:ext cx="1441781" cy="144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1C7403-FA16-49CF-93E0-01302CE1E26A}"/>
              </a:ext>
            </a:extLst>
          </p:cNvPr>
          <p:cNvSpPr txBox="1"/>
          <p:nvPr/>
        </p:nvSpPr>
        <p:spPr>
          <a:xfrm>
            <a:off x="2504306" y="5946721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부터 기사</a:t>
            </a: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B59BB50E-6547-4373-B7E4-216E20610B72}"/>
              </a:ext>
            </a:extLst>
          </p:cNvPr>
          <p:cNvSpPr/>
          <p:nvPr/>
        </p:nvSpPr>
        <p:spPr>
          <a:xfrm>
            <a:off x="4638337" y="5049267"/>
            <a:ext cx="1413530" cy="6413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1619A48-EEE4-402C-AA3E-7CCDA13DB84C}"/>
              </a:ext>
            </a:extLst>
          </p:cNvPr>
          <p:cNvSpPr/>
          <p:nvPr/>
        </p:nvSpPr>
        <p:spPr>
          <a:xfrm>
            <a:off x="8698572" y="5307955"/>
            <a:ext cx="904889" cy="64132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431D07-F5C5-4FF0-AB05-07D8ACB7E871}"/>
                  </a:ext>
                </a:extLst>
              </p:cNvPr>
              <p:cNvSpPr txBox="1"/>
              <p:nvPr/>
            </p:nvSpPr>
            <p:spPr>
              <a:xfrm>
                <a:off x="9624392" y="5095575"/>
                <a:ext cx="1671740" cy="490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긍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</m:num>
                        <m:den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긍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부</m:t>
                          </m:r>
                          <m: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431D07-F5C5-4FF0-AB05-07D8ACB7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392" y="5095575"/>
                <a:ext cx="1671740" cy="4909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7D54C7-6E64-410C-A2D6-DBE85B05954F}"/>
                  </a:ext>
                </a:extLst>
              </p:cNvPr>
              <p:cNvSpPr txBox="1"/>
              <p:nvPr/>
            </p:nvSpPr>
            <p:spPr>
              <a:xfrm>
                <a:off x="11301015" y="5238746"/>
                <a:ext cx="6050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ko-KR" altLang="en-US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7D54C7-6E64-410C-A2D6-DBE85B05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1015" y="5238746"/>
                <a:ext cx="605037" cy="246221"/>
              </a:xfrm>
              <a:prstGeom prst="rect">
                <a:avLst/>
              </a:prstGeom>
              <a:blipFill>
                <a:blip r:embed="rId10"/>
                <a:stretch>
                  <a:fillRect l="-4040" r="-4040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742F986-1A1C-4303-8BD7-F82CB3997251}"/>
              </a:ext>
            </a:extLst>
          </p:cNvPr>
          <p:cNvSpPr txBox="1"/>
          <p:nvPr/>
        </p:nvSpPr>
        <p:spPr>
          <a:xfrm>
            <a:off x="10488488" y="5674277"/>
            <a:ext cx="134331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100~58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긍정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57~46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중립</a:t>
            </a:r>
            <a:endParaRPr lang="en-US" altLang="ko-KR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r"/>
            <a:r>
              <a:rPr lang="en-US" altLang="ko-KR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45~0 : </a:t>
            </a:r>
            <a:r>
              <a:rPr lang="ko-KR" altLang="en-US" sz="1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09F9E4B-2077-46A2-8680-152E371567BF}"/>
              </a:ext>
            </a:extLst>
          </p:cNvPr>
          <p:cNvSpPr/>
          <p:nvPr/>
        </p:nvSpPr>
        <p:spPr>
          <a:xfrm>
            <a:off x="9624392" y="5095343"/>
            <a:ext cx="2281660" cy="565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52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예측 모델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(RNN)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A2591A-FD42-40CD-9309-F65682DA4783}"/>
              </a:ext>
            </a:extLst>
          </p:cNvPr>
          <p:cNvGrpSpPr/>
          <p:nvPr/>
        </p:nvGrpSpPr>
        <p:grpSpPr>
          <a:xfrm>
            <a:off x="2063552" y="1196752"/>
            <a:ext cx="3240354" cy="2397998"/>
            <a:chOff x="2876810" y="1782066"/>
            <a:chExt cx="2641235" cy="1965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CECB04-EBA0-4257-860D-446A9AF04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9"/>
            <a:stretch/>
          </p:blipFill>
          <p:spPr>
            <a:xfrm>
              <a:off x="2876810" y="1782066"/>
              <a:ext cx="2609604" cy="19659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D97FE6-5516-4A95-97EE-AE7A750639B8}"/>
                </a:ext>
              </a:extLst>
            </p:cNvPr>
            <p:cNvSpPr/>
            <p:nvPr/>
          </p:nvSpPr>
          <p:spPr>
            <a:xfrm>
              <a:off x="5426030" y="2115342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E0B3028-F40D-4D7E-AB1E-8AD706230245}"/>
                </a:ext>
              </a:extLst>
            </p:cNvPr>
            <p:cNvSpPr/>
            <p:nvPr/>
          </p:nvSpPr>
          <p:spPr>
            <a:xfrm>
              <a:off x="5394399" y="2884630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412D9815-7C94-4416-8310-2329E0D4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70" y="4293096"/>
            <a:ext cx="6885992" cy="18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D45CE-62D1-40BF-B946-30E75E63F93E}"/>
              </a:ext>
            </a:extLst>
          </p:cNvPr>
          <p:cNvSpPr txBox="1"/>
          <p:nvPr/>
        </p:nvSpPr>
        <p:spPr>
          <a:xfrm>
            <a:off x="6852648" y="1388135"/>
            <a:ext cx="5134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Recurrent Neural Network</a:t>
            </a:r>
            <a:endParaRPr lang="ko-KR" altLang="en-US" sz="3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6501D-1C0B-4975-BC05-92866B448642}"/>
              </a:ext>
            </a:extLst>
          </p:cNvPr>
          <p:cNvSpPr txBox="1"/>
          <p:nvPr/>
        </p:nvSpPr>
        <p:spPr>
          <a:xfrm>
            <a:off x="7792201" y="2084100"/>
            <a:ext cx="41617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내부적으로 순환이 되는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E9CC1-FA09-4A49-B5BB-A9420D9B759C}"/>
              </a:ext>
            </a:extLst>
          </p:cNvPr>
          <p:cNvSpPr txBox="1"/>
          <p:nvPr/>
        </p:nvSpPr>
        <p:spPr>
          <a:xfrm>
            <a:off x="8786063" y="2689938"/>
            <a:ext cx="3143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유리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1A73316-CC52-4562-B22B-A4D4D9D3F593}"/>
              </a:ext>
            </a:extLst>
          </p:cNvPr>
          <p:cNvSpPr/>
          <p:nvPr/>
        </p:nvSpPr>
        <p:spPr>
          <a:xfrm>
            <a:off x="5499314" y="2116635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9CA58-A989-41CD-836B-7CD216471824}"/>
              </a:ext>
            </a:extLst>
          </p:cNvPr>
          <p:cNvSpPr txBox="1"/>
          <p:nvPr/>
        </p:nvSpPr>
        <p:spPr>
          <a:xfrm>
            <a:off x="8508743" y="4884865"/>
            <a:ext cx="383630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단점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기울기 소실로 인한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  <a:p>
            <a:endParaRPr lang="en-US" altLang="ko-KR" sz="15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장기 의존성 문제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3084EC5-75CF-4A7C-ABF5-625C72A34679}"/>
              </a:ext>
            </a:extLst>
          </p:cNvPr>
          <p:cNvSpPr/>
          <p:nvPr/>
        </p:nvSpPr>
        <p:spPr>
          <a:xfrm>
            <a:off x="7176120" y="4920778"/>
            <a:ext cx="745199" cy="399281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1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팀원 소개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B564876-61C1-4334-8DC2-5D681F5CB14D}"/>
              </a:ext>
            </a:extLst>
          </p:cNvPr>
          <p:cNvSpPr txBox="1"/>
          <p:nvPr/>
        </p:nvSpPr>
        <p:spPr>
          <a:xfrm>
            <a:off x="1991544" y="1447016"/>
            <a:ext cx="25099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팀장 </a:t>
            </a: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 봉 원 </a:t>
            </a:r>
          </a:p>
        </p:txBody>
      </p:sp>
      <p:sp>
        <p:nvSpPr>
          <p:cNvPr id="154" name="자유형 3">
            <a:extLst>
              <a:ext uri="{FF2B5EF4-FFF2-40B4-BE49-F238E27FC236}">
                <a16:creationId xmlns:a16="http://schemas.microsoft.com/office/drawing/2014/main" id="{E6153C5B-E614-475E-A130-9025F93311FB}"/>
              </a:ext>
            </a:extLst>
          </p:cNvPr>
          <p:cNvSpPr/>
          <p:nvPr/>
        </p:nvSpPr>
        <p:spPr>
          <a:xfrm>
            <a:off x="1775520" y="2091780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 및 가공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기획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8E38B-3308-4881-B735-823045294ADA}"/>
              </a:ext>
            </a:extLst>
          </p:cNvPr>
          <p:cNvSpPr txBox="1"/>
          <p:nvPr/>
        </p:nvSpPr>
        <p:spPr>
          <a:xfrm>
            <a:off x="7469250" y="1447016"/>
            <a:ext cx="25099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팀원 </a:t>
            </a: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김 민 서 </a:t>
            </a:r>
          </a:p>
        </p:txBody>
      </p:sp>
      <p:sp>
        <p:nvSpPr>
          <p:cNvPr id="13" name="자유형 3">
            <a:extLst>
              <a:ext uri="{FF2B5EF4-FFF2-40B4-BE49-F238E27FC236}">
                <a16:creationId xmlns:a16="http://schemas.microsoft.com/office/drawing/2014/main" id="{B13D735E-FCBB-4899-87D4-5D716169A0F3}"/>
              </a:ext>
            </a:extLst>
          </p:cNvPr>
          <p:cNvSpPr/>
          <p:nvPr/>
        </p:nvSpPr>
        <p:spPr>
          <a:xfrm>
            <a:off x="7253226" y="2091780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웹 서비스 설계 및 구현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동기화 구현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A6173-DCBF-46A0-B727-0697175ADE77}"/>
              </a:ext>
            </a:extLst>
          </p:cNvPr>
          <p:cNvSpPr txBox="1"/>
          <p:nvPr/>
        </p:nvSpPr>
        <p:spPr>
          <a:xfrm>
            <a:off x="1919551" y="3958158"/>
            <a:ext cx="216918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팀원 </a:t>
            </a: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심  승 </a:t>
            </a:r>
          </a:p>
        </p:txBody>
      </p:sp>
      <p:sp>
        <p:nvSpPr>
          <p:cNvPr id="15" name="자유형 3">
            <a:extLst>
              <a:ext uri="{FF2B5EF4-FFF2-40B4-BE49-F238E27FC236}">
                <a16:creationId xmlns:a16="http://schemas.microsoft.com/office/drawing/2014/main" id="{7238D2AD-2410-417A-A576-976B60E316DD}"/>
              </a:ext>
            </a:extLst>
          </p:cNvPr>
          <p:cNvSpPr/>
          <p:nvPr/>
        </p:nvSpPr>
        <p:spPr>
          <a:xfrm>
            <a:off x="1703527" y="4602922"/>
            <a:ext cx="388841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모델 설계 및 구현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차트 출력 구현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5E6C4-C77C-4F50-B539-4A7F380B9557}"/>
              </a:ext>
            </a:extLst>
          </p:cNvPr>
          <p:cNvSpPr txBox="1"/>
          <p:nvPr/>
        </p:nvSpPr>
        <p:spPr>
          <a:xfrm>
            <a:off x="7469250" y="3958158"/>
            <a:ext cx="250998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팀원 </a:t>
            </a: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손 진 영 </a:t>
            </a:r>
          </a:p>
        </p:txBody>
      </p:sp>
      <p:sp>
        <p:nvSpPr>
          <p:cNvPr id="17" name="자유형 3">
            <a:extLst>
              <a:ext uri="{FF2B5EF4-FFF2-40B4-BE49-F238E27FC236}">
                <a16:creationId xmlns:a16="http://schemas.microsoft.com/office/drawing/2014/main" id="{087181DD-E593-4C07-BF6C-CC1092215047}"/>
              </a:ext>
            </a:extLst>
          </p:cNvPr>
          <p:cNvSpPr/>
          <p:nvPr/>
        </p:nvSpPr>
        <p:spPr>
          <a:xfrm>
            <a:off x="7253226" y="4602922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자연어 처리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감성 사전 구현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9DAA139-7978-4F71-9E4B-B0D8C71ED735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256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2D6DB8-88BB-443B-891B-F9ACC66DC842}"/>
              </a:ext>
            </a:extLst>
          </p:cNvPr>
          <p:cNvCxnSpPr>
            <a:cxnSpLocks/>
          </p:cNvCxnSpPr>
          <p:nvPr/>
        </p:nvCxnSpPr>
        <p:spPr>
          <a:xfrm flipH="1">
            <a:off x="1415480" y="3573016"/>
            <a:ext cx="95929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1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예측 모델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(LSTM,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GRU)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1B4147-8759-41D6-908C-B4D471FFA759}"/>
              </a:ext>
            </a:extLst>
          </p:cNvPr>
          <p:cNvGrpSpPr/>
          <p:nvPr/>
        </p:nvGrpSpPr>
        <p:grpSpPr>
          <a:xfrm>
            <a:off x="1280545" y="1627946"/>
            <a:ext cx="4176464" cy="3071811"/>
            <a:chOff x="5382894" y="1782066"/>
            <a:chExt cx="2645169" cy="19659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DE35EF-1613-4EDA-BD35-CF4D1AFB0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6" r="31423"/>
            <a:stretch/>
          </p:blipFill>
          <p:spPr>
            <a:xfrm>
              <a:off x="5394398" y="1782066"/>
              <a:ext cx="2633665" cy="196595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4C703E-CF17-44C7-818B-74656595B628}"/>
                </a:ext>
              </a:extLst>
            </p:cNvPr>
            <p:cNvSpPr/>
            <p:nvPr/>
          </p:nvSpPr>
          <p:spPr>
            <a:xfrm>
              <a:off x="5382894" y="2310913"/>
              <a:ext cx="92015" cy="143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9C6A9EC-33B6-4C37-A66C-0EC454634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6" r="-340"/>
          <a:stretch/>
        </p:blipFill>
        <p:spPr>
          <a:xfrm>
            <a:off x="6672064" y="1595617"/>
            <a:ext cx="3728130" cy="3071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736953-2BBB-4F23-A6B6-9FE37F9B06BC}"/>
              </a:ext>
            </a:extLst>
          </p:cNvPr>
          <p:cNvSpPr txBox="1"/>
          <p:nvPr/>
        </p:nvSpPr>
        <p:spPr>
          <a:xfrm>
            <a:off x="1447412" y="5229200"/>
            <a:ext cx="4536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장기 기억이 가능 →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성능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우위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D924B-A63E-4386-8BCF-E9A88CABE641}"/>
              </a:ext>
            </a:extLst>
          </p:cNvPr>
          <p:cNvSpPr txBox="1"/>
          <p:nvPr/>
        </p:nvSpPr>
        <p:spPr>
          <a:xfrm>
            <a:off x="7023960" y="5229200"/>
            <a:ext cx="3176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LSTM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간략화 버전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294E2-B9CF-4319-ACFA-AFB5C3C10F2C}"/>
              </a:ext>
            </a:extLst>
          </p:cNvPr>
          <p:cNvSpPr txBox="1"/>
          <p:nvPr/>
        </p:nvSpPr>
        <p:spPr>
          <a:xfrm>
            <a:off x="1705453" y="5908231"/>
            <a:ext cx="42484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연산 증가 → </a:t>
            </a:r>
            <a:r>
              <a:rPr lang="ko-KR" altLang="en-US" sz="2500" dirty="0">
                <a:solidFill>
                  <a:srgbClr val="0E86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시간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B4CA5C-0A2D-43E9-BED0-9E57CA64ACB5}"/>
              </a:ext>
            </a:extLst>
          </p:cNvPr>
          <p:cNvSpPr txBox="1"/>
          <p:nvPr/>
        </p:nvSpPr>
        <p:spPr>
          <a:xfrm>
            <a:off x="7896200" y="5905856"/>
            <a:ext cx="30243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속도 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우위</a:t>
            </a:r>
          </a:p>
        </p:txBody>
      </p:sp>
    </p:spTree>
    <p:extLst>
      <p:ext uri="{BB962C8B-B14F-4D97-AF65-F5344CB8AC3E}">
        <p14:creationId xmlns:p14="http://schemas.microsoft.com/office/powerpoint/2010/main" val="1166113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성능 향상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(DNN, Bi-Directional)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E7797CA-E82A-4ADD-AEDE-08320665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268760"/>
            <a:ext cx="3681132" cy="39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76365-0DA5-4154-82A0-0109263F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694623"/>
            <a:ext cx="4563595" cy="365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0849A6-11A1-4116-B5AD-BD3EA2AC1F82}"/>
              </a:ext>
            </a:extLst>
          </p:cNvPr>
          <p:cNvSpPr txBox="1"/>
          <p:nvPr/>
        </p:nvSpPr>
        <p:spPr>
          <a:xfrm>
            <a:off x="6369503" y="6119138"/>
            <a:ext cx="4753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</a:t>
            </a:r>
            <a:r>
              <a:rPr lang="en-US" altLang="ko-KR" sz="28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후 데이터 사용으로 </a:t>
            </a:r>
            <a:r>
              <a:rPr lang="ko-KR" altLang="en-US" sz="25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성능 향상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AE71F-C3E9-4452-9555-E3C622D8AF93}"/>
              </a:ext>
            </a:extLst>
          </p:cNvPr>
          <p:cNvSpPr txBox="1"/>
          <p:nvPr/>
        </p:nvSpPr>
        <p:spPr>
          <a:xfrm>
            <a:off x="2546048" y="5456257"/>
            <a:ext cx="2028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심층신경망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327D0-6B21-45BC-9C3A-59E51BEF10E1}"/>
              </a:ext>
            </a:extLst>
          </p:cNvPr>
          <p:cNvSpPr txBox="1"/>
          <p:nvPr/>
        </p:nvSpPr>
        <p:spPr>
          <a:xfrm>
            <a:off x="1810269" y="6165304"/>
            <a:ext cx="35461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다양한 비선형 모델 해석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47314-B94C-4942-93F8-D69B2E904B3D}"/>
              </a:ext>
            </a:extLst>
          </p:cNvPr>
          <p:cNvSpPr txBox="1"/>
          <p:nvPr/>
        </p:nvSpPr>
        <p:spPr>
          <a:xfrm>
            <a:off x="7251820" y="5460977"/>
            <a:ext cx="2879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양방향 네트워크</a:t>
            </a:r>
          </a:p>
        </p:txBody>
      </p:sp>
    </p:spTree>
    <p:extLst>
      <p:ext uri="{BB962C8B-B14F-4D97-AF65-F5344CB8AC3E}">
        <p14:creationId xmlns:p14="http://schemas.microsoft.com/office/powerpoint/2010/main" val="392482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출력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05277A4-C539-4650-B208-B1F3DF71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58078"/>
            <a:ext cx="4884575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1835BE-57BC-4113-8CF7-C00814A04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33" y="4149079"/>
            <a:ext cx="4539647" cy="201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DD7ACD-3A8D-422B-A8C2-8B43E6C93BC9}"/>
              </a:ext>
            </a:extLst>
          </p:cNvPr>
          <p:cNvSpPr txBox="1"/>
          <p:nvPr/>
        </p:nvSpPr>
        <p:spPr>
          <a:xfrm>
            <a:off x="1991544" y="1257434"/>
            <a:ext cx="2744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Many to One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51D3084-9ED8-4C1A-8125-7C7204603749}"/>
              </a:ext>
            </a:extLst>
          </p:cNvPr>
          <p:cNvSpPr/>
          <p:nvPr/>
        </p:nvSpPr>
        <p:spPr>
          <a:xfrm>
            <a:off x="6306040" y="2132856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9CA6D-B947-4443-BF90-D2BF2799D106}"/>
              </a:ext>
            </a:extLst>
          </p:cNvPr>
          <p:cNvSpPr txBox="1"/>
          <p:nvPr/>
        </p:nvSpPr>
        <p:spPr>
          <a:xfrm>
            <a:off x="7792201" y="2132856"/>
            <a:ext cx="36423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FBC12B-9805-443C-8E75-2069B8CCDD10}"/>
              </a:ext>
            </a:extLst>
          </p:cNvPr>
          <p:cNvSpPr txBox="1"/>
          <p:nvPr/>
        </p:nvSpPr>
        <p:spPr>
          <a:xfrm>
            <a:off x="911424" y="4212377"/>
            <a:ext cx="3065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Many to Many</a:t>
            </a:r>
            <a:endParaRPr lang="ko-KR" altLang="en-US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99FC08-C5C6-4FD9-8BB7-A8F3058FD8EF}"/>
              </a:ext>
            </a:extLst>
          </p:cNvPr>
          <p:cNvSpPr txBox="1"/>
          <p:nvPr/>
        </p:nvSpPr>
        <p:spPr>
          <a:xfrm>
            <a:off x="7792201" y="4358770"/>
            <a:ext cx="3844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D95DBC5-133A-43D3-8373-3B86F01A3FFA}"/>
              </a:ext>
            </a:extLst>
          </p:cNvPr>
          <p:cNvSpPr/>
          <p:nvPr/>
        </p:nvSpPr>
        <p:spPr>
          <a:xfrm>
            <a:off x="6306040" y="4869857"/>
            <a:ext cx="1152128" cy="576064"/>
          </a:xfrm>
          <a:prstGeom prst="rightArrow">
            <a:avLst/>
          </a:prstGeom>
          <a:solidFill>
            <a:srgbClr val="0E86FF"/>
          </a:solidFill>
          <a:ln>
            <a:solidFill>
              <a:srgbClr val="0E8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E154B-91DF-4C83-B126-4B5339912A42}"/>
              </a:ext>
            </a:extLst>
          </p:cNvPr>
          <p:cNvSpPr txBox="1"/>
          <p:nvPr/>
        </p:nvSpPr>
        <p:spPr>
          <a:xfrm>
            <a:off x="7792201" y="4941804"/>
            <a:ext cx="4046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B66BB-6DFD-4A42-8D56-7FA9CDD9D13D}"/>
              </a:ext>
            </a:extLst>
          </p:cNvPr>
          <p:cNvSpPr txBox="1"/>
          <p:nvPr/>
        </p:nvSpPr>
        <p:spPr>
          <a:xfrm>
            <a:off x="7699834" y="5524838"/>
            <a:ext cx="42482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180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데이터로 </a:t>
            </a:r>
            <a:r>
              <a:rPr lang="en-US" altLang="ko-KR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sz="25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</a:t>
            </a:r>
          </a:p>
        </p:txBody>
      </p:sp>
    </p:spTree>
    <p:extLst>
      <p:ext uri="{BB962C8B-B14F-4D97-AF65-F5344CB8AC3E}">
        <p14:creationId xmlns:p14="http://schemas.microsoft.com/office/powerpoint/2010/main" val="293944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1F696-3D47-4888-BA14-841CE9A9DDD7}"/>
              </a:ext>
            </a:extLst>
          </p:cNvPr>
          <p:cNvSpPr txBox="1"/>
          <p:nvPr/>
        </p:nvSpPr>
        <p:spPr>
          <a:xfrm>
            <a:off x="1481508" y="5239772"/>
            <a:ext cx="310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예측 모델의 학습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84E0B9-BAFE-421E-BEA4-C13C0AD55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96"/>
          <a:stretch/>
        </p:blipFill>
        <p:spPr>
          <a:xfrm>
            <a:off x="986632" y="2043408"/>
            <a:ext cx="4239367" cy="3067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5140F3-AA18-4751-B571-5DFFC289FDE0}"/>
              </a:ext>
            </a:extLst>
          </p:cNvPr>
          <p:cNvSpPr/>
          <p:nvPr/>
        </p:nvSpPr>
        <p:spPr>
          <a:xfrm flipV="1">
            <a:off x="2351583" y="3370582"/>
            <a:ext cx="2232248" cy="11975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7369972-616E-4E37-92C8-9790CBD87C85}"/>
              </a:ext>
            </a:extLst>
          </p:cNvPr>
          <p:cNvSpPr/>
          <p:nvPr/>
        </p:nvSpPr>
        <p:spPr>
          <a:xfrm>
            <a:off x="2351584" y="3135781"/>
            <a:ext cx="2232248" cy="11573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276EE2-321C-467B-BE0C-F849C138C192}"/>
              </a:ext>
            </a:extLst>
          </p:cNvPr>
          <p:cNvSpPr/>
          <p:nvPr/>
        </p:nvSpPr>
        <p:spPr>
          <a:xfrm>
            <a:off x="1773266" y="4342611"/>
            <a:ext cx="504055" cy="19669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92C2FC1-17A3-4C37-AF0D-82D85A8422F5}"/>
              </a:ext>
            </a:extLst>
          </p:cNvPr>
          <p:cNvSpPr/>
          <p:nvPr/>
        </p:nvSpPr>
        <p:spPr>
          <a:xfrm>
            <a:off x="1773267" y="4630310"/>
            <a:ext cx="504056" cy="1970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BC3AAE1-88D3-43F7-95D0-15C9A1CA1598}"/>
              </a:ext>
            </a:extLst>
          </p:cNvPr>
          <p:cNvSpPr/>
          <p:nvPr/>
        </p:nvSpPr>
        <p:spPr>
          <a:xfrm>
            <a:off x="942253" y="3604890"/>
            <a:ext cx="736450" cy="358355"/>
          </a:xfrm>
          <a:prstGeom prst="wedgeRoundRectCallout">
            <a:avLst>
              <a:gd name="adj1" fmla="val 55476"/>
              <a:gd name="adj2" fmla="val 94396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990619E8-9D76-41D4-8779-27EF6DA69578}"/>
              </a:ext>
            </a:extLst>
          </p:cNvPr>
          <p:cNvSpPr/>
          <p:nvPr/>
        </p:nvSpPr>
        <p:spPr>
          <a:xfrm>
            <a:off x="3561732" y="2301432"/>
            <a:ext cx="1376963" cy="358355"/>
          </a:xfrm>
          <a:prstGeom prst="wedgeRoundRectCallout">
            <a:avLst>
              <a:gd name="adj1" fmla="val -38903"/>
              <a:gd name="adj2" fmla="val 91738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학습데이터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ECE54E-F5D1-4114-B390-9DF5047287EB}"/>
              </a:ext>
            </a:extLst>
          </p:cNvPr>
          <p:cNvGrpSpPr/>
          <p:nvPr/>
        </p:nvGrpSpPr>
        <p:grpSpPr>
          <a:xfrm>
            <a:off x="6023992" y="2043408"/>
            <a:ext cx="4239367" cy="3067821"/>
            <a:chOff x="5532470" y="1288894"/>
            <a:chExt cx="4239367" cy="306782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AB648FB4-EBB4-478D-8A73-2F5E645B0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596"/>
            <a:stretch/>
          </p:blipFill>
          <p:spPr>
            <a:xfrm>
              <a:off x="5532470" y="1288894"/>
              <a:ext cx="4239367" cy="30678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F94B7-AD33-4EEF-92D0-8D01C1BEC1C4}"/>
                </a:ext>
              </a:extLst>
            </p:cNvPr>
            <p:cNvSpPr txBox="1"/>
            <p:nvPr/>
          </p:nvSpPr>
          <p:spPr>
            <a:xfrm>
              <a:off x="5591944" y="1905273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2019-01-01</a:t>
              </a:r>
              <a:endParaRPr lang="ko-KR" altLang="en-US" sz="10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09001B-E5EC-463D-8C74-68CDDB89EA0B}"/>
                </a:ext>
              </a:extLst>
            </p:cNvPr>
            <p:cNvSpPr txBox="1"/>
            <p:nvPr/>
          </p:nvSpPr>
          <p:spPr>
            <a:xfrm>
              <a:off x="5591944" y="2381267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2019-01-03</a:t>
              </a:r>
              <a:endParaRPr lang="ko-KR" altLang="en-US" sz="1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9495E5-C443-4F48-8315-7ED41C2F5A32}"/>
                </a:ext>
              </a:extLst>
            </p:cNvPr>
            <p:cNvSpPr txBox="1"/>
            <p:nvPr/>
          </p:nvSpPr>
          <p:spPr>
            <a:xfrm>
              <a:off x="5598418" y="2877774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2019-01-05</a:t>
              </a:r>
              <a:endParaRPr lang="ko-KR" altLang="en-US" sz="1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029B1C-C101-42B2-894F-FA76DC9AAACF}"/>
                </a:ext>
              </a:extLst>
            </p:cNvPr>
            <p:cNvSpPr txBox="1"/>
            <p:nvPr/>
          </p:nvSpPr>
          <p:spPr>
            <a:xfrm>
              <a:off x="5591944" y="3378772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2019-01-08</a:t>
              </a:r>
              <a:endParaRPr lang="ko-KR" altLang="en-US" sz="1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041D54-1041-48AF-976F-0C70DA3752AC}"/>
                </a:ext>
              </a:extLst>
            </p:cNvPr>
            <p:cNvSpPr txBox="1"/>
            <p:nvPr/>
          </p:nvSpPr>
          <p:spPr>
            <a:xfrm>
              <a:off x="5591944" y="3875796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2019-01-10</a:t>
              </a:r>
              <a:endParaRPr lang="ko-KR" altLang="en-US" sz="1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4840192-47FE-4753-93E7-FFCCC3C73839}"/>
                </a:ext>
              </a:extLst>
            </p:cNvPr>
            <p:cNvSpPr txBox="1"/>
            <p:nvPr/>
          </p:nvSpPr>
          <p:spPr>
            <a:xfrm>
              <a:off x="5598418" y="2143270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2019-01-02</a:t>
              </a:r>
              <a:endParaRPr lang="ko-KR" altLang="en-US" sz="10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ABA167-1B4B-4613-9F83-2EEDE8F3E50E}"/>
                </a:ext>
              </a:extLst>
            </p:cNvPr>
            <p:cNvSpPr txBox="1"/>
            <p:nvPr/>
          </p:nvSpPr>
          <p:spPr>
            <a:xfrm>
              <a:off x="5598418" y="261926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2019-01-04</a:t>
              </a:r>
              <a:endParaRPr lang="ko-KR" altLang="en-US" sz="1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477133-2541-4A37-8C95-E571B95E11F2}"/>
                </a:ext>
              </a:extLst>
            </p:cNvPr>
            <p:cNvSpPr txBox="1"/>
            <p:nvPr/>
          </p:nvSpPr>
          <p:spPr>
            <a:xfrm>
              <a:off x="5598418" y="3110828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2019-01-07</a:t>
              </a:r>
              <a:endParaRPr lang="ko-KR" altLang="en-US" sz="10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2CEF15-462E-44A2-955D-9B7DD8C1F9D9}"/>
                </a:ext>
              </a:extLst>
            </p:cNvPr>
            <p:cNvSpPr txBox="1"/>
            <p:nvPr/>
          </p:nvSpPr>
          <p:spPr>
            <a:xfrm>
              <a:off x="5591944" y="3616769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2019-01-09</a:t>
              </a:r>
              <a:endParaRPr lang="ko-KR" altLang="en-US" sz="10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97FC0A-F2F7-4F60-9A8A-458148C88F57}"/>
                </a:ext>
              </a:extLst>
            </p:cNvPr>
            <p:cNvSpPr txBox="1"/>
            <p:nvPr/>
          </p:nvSpPr>
          <p:spPr>
            <a:xfrm>
              <a:off x="5591944" y="4116255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2019-01-11</a:t>
              </a:r>
              <a:endParaRPr lang="ko-KR" altLang="en-US" sz="1000" b="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4F9C2BB-F037-44BB-9281-3676E8920C0C}"/>
              </a:ext>
            </a:extLst>
          </p:cNvPr>
          <p:cNvSpPr txBox="1"/>
          <p:nvPr/>
        </p:nvSpPr>
        <p:spPr>
          <a:xfrm>
            <a:off x="6240016" y="5223841"/>
            <a:ext cx="37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예측 모델의 주가 예측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9C2783-7A98-491C-8229-BFA959E8FB74}"/>
              </a:ext>
            </a:extLst>
          </p:cNvPr>
          <p:cNvSpPr/>
          <p:nvPr/>
        </p:nvSpPr>
        <p:spPr>
          <a:xfrm>
            <a:off x="2351584" y="2860703"/>
            <a:ext cx="2232248" cy="1207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5DF15-FDA1-4170-870E-47B82101388C}"/>
              </a:ext>
            </a:extLst>
          </p:cNvPr>
          <p:cNvSpPr/>
          <p:nvPr/>
        </p:nvSpPr>
        <p:spPr>
          <a:xfrm>
            <a:off x="1773266" y="4107261"/>
            <a:ext cx="504056" cy="18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DE9E685-8D04-4E64-83D6-0BBB3451E6A3}"/>
              </a:ext>
            </a:extLst>
          </p:cNvPr>
          <p:cNvSpPr/>
          <p:nvPr/>
        </p:nvSpPr>
        <p:spPr>
          <a:xfrm>
            <a:off x="7379610" y="3385838"/>
            <a:ext cx="2244782" cy="120792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78B86-5334-456D-B8B3-94D4FCC9D4B1}"/>
              </a:ext>
            </a:extLst>
          </p:cNvPr>
          <p:cNvSpPr/>
          <p:nvPr/>
        </p:nvSpPr>
        <p:spPr>
          <a:xfrm>
            <a:off x="7382100" y="3148644"/>
            <a:ext cx="2242292" cy="11894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D05F677-68FE-49E6-B05F-8C1269BEB8EE}"/>
              </a:ext>
            </a:extLst>
          </p:cNvPr>
          <p:cNvSpPr/>
          <p:nvPr/>
        </p:nvSpPr>
        <p:spPr>
          <a:xfrm>
            <a:off x="7379610" y="2860704"/>
            <a:ext cx="2242292" cy="1219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79" name="직선 화살표 연결선 11278">
            <a:extLst>
              <a:ext uri="{FF2B5EF4-FFF2-40B4-BE49-F238E27FC236}">
                <a16:creationId xmlns:a16="http://schemas.microsoft.com/office/drawing/2014/main" id="{3A10F3B3-D707-4A7F-A5D1-8A31332A974D}"/>
              </a:ext>
            </a:extLst>
          </p:cNvPr>
          <p:cNvCxnSpPr>
            <a:cxnSpLocks/>
          </p:cNvCxnSpPr>
          <p:nvPr/>
        </p:nvCxnSpPr>
        <p:spPr>
          <a:xfrm>
            <a:off x="9648801" y="3148644"/>
            <a:ext cx="866586" cy="14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7EE41A9-4384-4787-9A66-84F66FBCA9B8}"/>
              </a:ext>
            </a:extLst>
          </p:cNvPr>
          <p:cNvSpPr txBox="1"/>
          <p:nvPr/>
        </p:nvSpPr>
        <p:spPr>
          <a:xfrm>
            <a:off x="10589647" y="2924944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2019-01-08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9A47555-3C09-4600-AE0F-88C59B4B2B0A}"/>
              </a:ext>
            </a:extLst>
          </p:cNvPr>
          <p:cNvCxnSpPr>
            <a:cxnSpLocks/>
          </p:cNvCxnSpPr>
          <p:nvPr/>
        </p:nvCxnSpPr>
        <p:spPr>
          <a:xfrm>
            <a:off x="9624392" y="3861299"/>
            <a:ext cx="86409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9D2E326-A33A-4B44-90A3-4932A42F063C}"/>
              </a:ext>
            </a:extLst>
          </p:cNvPr>
          <p:cNvSpPr txBox="1"/>
          <p:nvPr/>
        </p:nvSpPr>
        <p:spPr>
          <a:xfrm>
            <a:off x="10589647" y="3683797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2019-01-09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4D84DFAA-5092-433C-B0BE-EEFFE5C15CAC}"/>
              </a:ext>
            </a:extLst>
          </p:cNvPr>
          <p:cNvCxnSpPr>
            <a:cxnSpLocks/>
          </p:cNvCxnSpPr>
          <p:nvPr/>
        </p:nvCxnSpPr>
        <p:spPr>
          <a:xfrm>
            <a:off x="9626069" y="4361688"/>
            <a:ext cx="862419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3B62BDA-AD5D-4562-9700-C6EF11035476}"/>
              </a:ext>
            </a:extLst>
          </p:cNvPr>
          <p:cNvSpPr txBox="1"/>
          <p:nvPr/>
        </p:nvSpPr>
        <p:spPr>
          <a:xfrm>
            <a:off x="10589648" y="4320256"/>
            <a:ext cx="12314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2019-01-10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</p:spTree>
    <p:extLst>
      <p:ext uri="{BB962C8B-B14F-4D97-AF65-F5344CB8AC3E}">
        <p14:creationId xmlns:p14="http://schemas.microsoft.com/office/powerpoint/2010/main" val="4214053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DA2914-85FA-4C73-8E7E-BA905979B740}"/>
              </a:ext>
            </a:extLst>
          </p:cNvPr>
          <p:cNvGrpSpPr/>
          <p:nvPr/>
        </p:nvGrpSpPr>
        <p:grpSpPr>
          <a:xfrm>
            <a:off x="6312024" y="1647543"/>
            <a:ext cx="4243824" cy="2778310"/>
            <a:chOff x="6063555" y="1342095"/>
            <a:chExt cx="4243824" cy="2778310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EFB497F3-5EFB-46B6-B418-848819B720DD}"/>
                </a:ext>
              </a:extLst>
            </p:cNvPr>
            <p:cNvGrpSpPr/>
            <p:nvPr/>
          </p:nvGrpSpPr>
          <p:grpSpPr>
            <a:xfrm>
              <a:off x="6063555" y="1342095"/>
              <a:ext cx="4243824" cy="2778310"/>
              <a:chOff x="402911" y="1288895"/>
              <a:chExt cx="4243824" cy="2778310"/>
            </a:xfrm>
          </p:grpSpPr>
          <p:pic>
            <p:nvPicPr>
              <p:cNvPr id="93" name="Picture 2" descr="윈도우 포럼 - 질문과 답변 - 이미지 중간에 절단된 물결 무늬 표시 넣는 프로그램???">
                <a:extLst>
                  <a:ext uri="{FF2B5EF4-FFF2-40B4-BE49-F238E27FC236}">
                    <a16:creationId xmlns:a16="http://schemas.microsoft.com/office/drawing/2014/main" id="{8031ECC4-A9BE-4865-B2D2-E5DEBB14DF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911" y="2504975"/>
                <a:ext cx="4239367" cy="15622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EBA65A22-922F-4483-9AF9-51E2DE5D8632}"/>
                  </a:ext>
                </a:extLst>
              </p:cNvPr>
              <p:cNvGrpSpPr/>
              <p:nvPr/>
            </p:nvGrpSpPr>
            <p:grpSpPr>
              <a:xfrm>
                <a:off x="407367" y="1288895"/>
                <a:ext cx="4239368" cy="2631446"/>
                <a:chOff x="407367" y="1288895"/>
                <a:chExt cx="4239368" cy="2631446"/>
              </a:xfrm>
            </p:grpSpPr>
            <p:pic>
              <p:nvPicPr>
                <p:cNvPr id="95" name="그림 94">
                  <a:extLst>
                    <a:ext uri="{FF2B5EF4-FFF2-40B4-BE49-F238E27FC236}">
                      <a16:creationId xmlns:a16="http://schemas.microsoft.com/office/drawing/2014/main" id="{EF1243D7-F014-4093-BE42-33600336B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60300" b="29918"/>
                <a:stretch/>
              </p:blipFill>
              <p:spPr>
                <a:xfrm>
                  <a:off x="407367" y="3500063"/>
                  <a:ext cx="4239367" cy="42027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6" name="그림 95">
                  <a:extLst>
                    <a:ext uri="{FF2B5EF4-FFF2-40B4-BE49-F238E27FC236}">
                      <a16:creationId xmlns:a16="http://schemas.microsoft.com/office/drawing/2014/main" id="{7C0F7614-2BAC-4D26-817F-A9EC0BE258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28596" b="29722"/>
                <a:stretch/>
              </p:blipFill>
              <p:spPr>
                <a:xfrm>
                  <a:off x="407368" y="1288895"/>
                  <a:ext cx="4239367" cy="179080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33D15A3-2AE2-477E-9135-445366CC0D17}"/>
                    </a:ext>
                  </a:extLst>
                </p:cNvPr>
                <p:cNvSpPr txBox="1"/>
                <p:nvPr/>
              </p:nvSpPr>
              <p:spPr>
                <a:xfrm>
                  <a:off x="450114" y="3742771"/>
                  <a:ext cx="792088" cy="153888"/>
                </a:xfrm>
                <a:prstGeom prst="rect">
                  <a:avLst/>
                </a:prstGeom>
                <a:solidFill>
                  <a:srgbClr val="F5F5F5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2018-01-20</a:t>
                  </a:r>
                  <a:endParaRPr lang="ko-KR" altLang="en-US" sz="1000" b="1" dirty="0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AB3A7DF1-7144-408F-BA7B-9150D9210B9E}"/>
                    </a:ext>
                  </a:extLst>
                </p:cNvPr>
                <p:cNvSpPr txBox="1"/>
                <p:nvPr/>
              </p:nvSpPr>
              <p:spPr>
                <a:xfrm>
                  <a:off x="469802" y="3503105"/>
                  <a:ext cx="792088" cy="153888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1" dirty="0"/>
                    <a:t>2018-01-19</a:t>
                  </a:r>
                  <a:endParaRPr lang="ko-KR" altLang="en-US" sz="1000" b="1" dirty="0"/>
                </a:p>
              </p:txBody>
            </p:sp>
          </p:grp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B57993B-E208-47E1-93E5-EBC19CB8AA65}"/>
                </a:ext>
              </a:extLst>
            </p:cNvPr>
            <p:cNvSpPr txBox="1"/>
            <p:nvPr/>
          </p:nvSpPr>
          <p:spPr>
            <a:xfrm>
              <a:off x="6093628" y="1948477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2019-01-01</a:t>
              </a:r>
              <a:endParaRPr lang="ko-KR" altLang="en-US" sz="1000" b="1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431C461-812A-4396-AF4D-C5AA9251A83E}"/>
                </a:ext>
              </a:extLst>
            </p:cNvPr>
            <p:cNvSpPr txBox="1"/>
            <p:nvPr/>
          </p:nvSpPr>
          <p:spPr>
            <a:xfrm>
              <a:off x="6093628" y="2424471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2019-01-03</a:t>
              </a:r>
              <a:endParaRPr lang="ko-KR" altLang="en-US" sz="1000" b="1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1FABCF7-1B32-48AC-A565-77D6CEFDB098}"/>
                </a:ext>
              </a:extLst>
            </p:cNvPr>
            <p:cNvSpPr txBox="1"/>
            <p:nvPr/>
          </p:nvSpPr>
          <p:spPr>
            <a:xfrm>
              <a:off x="6100102" y="2920978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2019-01-05</a:t>
              </a:r>
              <a:endParaRPr lang="ko-KR" altLang="en-US" sz="1000" b="1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9958AA2-7C4D-47A5-BC44-D461FB5997CD}"/>
                </a:ext>
              </a:extLst>
            </p:cNvPr>
            <p:cNvSpPr txBox="1"/>
            <p:nvPr/>
          </p:nvSpPr>
          <p:spPr>
            <a:xfrm>
              <a:off x="6100102" y="218647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2019-01-02</a:t>
              </a:r>
              <a:endParaRPr lang="ko-KR" altLang="en-US" sz="10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5FC715-C647-4D5E-806C-9AB4027DE396}"/>
                </a:ext>
              </a:extLst>
            </p:cNvPr>
            <p:cNvSpPr txBox="1"/>
            <p:nvPr/>
          </p:nvSpPr>
          <p:spPr>
            <a:xfrm>
              <a:off x="6100102" y="2662468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2019-01-04</a:t>
              </a:r>
              <a:endParaRPr lang="ko-KR" altLang="en-US" sz="10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B1375E1-BF17-4C90-BE51-41A2D063114C}"/>
                </a:ext>
              </a:extLst>
            </p:cNvPr>
            <p:cNvSpPr txBox="1"/>
            <p:nvPr/>
          </p:nvSpPr>
          <p:spPr>
            <a:xfrm>
              <a:off x="6110758" y="3789040"/>
              <a:ext cx="792088" cy="153888"/>
            </a:xfrm>
            <a:prstGeom prst="rect">
              <a:avLst/>
            </a:prstGeom>
            <a:solidFill>
              <a:srgbClr val="F5F5F5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2019-01-20</a:t>
              </a:r>
              <a:endParaRPr lang="ko-KR" altLang="en-US" sz="10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F9E2DB-6CA9-4BC4-ACEA-7671ED1B83AA}"/>
                </a:ext>
              </a:extLst>
            </p:cNvPr>
            <p:cNvSpPr txBox="1"/>
            <p:nvPr/>
          </p:nvSpPr>
          <p:spPr>
            <a:xfrm>
              <a:off x="6110758" y="3563144"/>
              <a:ext cx="792088" cy="15388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00" b="1" dirty="0"/>
                <a:t>2019-01-19</a:t>
              </a:r>
              <a:endParaRPr lang="ko-KR" altLang="en-US" sz="1000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26D857-A27C-4D47-8D49-91F37BB98B6B}"/>
              </a:ext>
            </a:extLst>
          </p:cNvPr>
          <p:cNvGrpSpPr/>
          <p:nvPr/>
        </p:nvGrpSpPr>
        <p:grpSpPr>
          <a:xfrm>
            <a:off x="935465" y="1342095"/>
            <a:ext cx="4243824" cy="3916838"/>
            <a:chOff x="402911" y="1288895"/>
            <a:chExt cx="4243824" cy="3916838"/>
          </a:xfrm>
        </p:grpSpPr>
        <p:pic>
          <p:nvPicPr>
            <p:cNvPr id="14338" name="Picture 2" descr="윈도우 포럼 - 질문과 답변 - 이미지 중간에 절단된 물결 무늬 표시 넣는 프로그램???">
              <a:extLst>
                <a:ext uri="{FF2B5EF4-FFF2-40B4-BE49-F238E27FC236}">
                  <a16:creationId xmlns:a16="http://schemas.microsoft.com/office/drawing/2014/main" id="{C56980B1-5D35-4821-ADEC-C1CD25C4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11" y="2504975"/>
              <a:ext cx="4239367" cy="156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CE06CEA-81B3-4065-BA6B-89E6439C4F60}"/>
                </a:ext>
              </a:extLst>
            </p:cNvPr>
            <p:cNvGrpSpPr/>
            <p:nvPr/>
          </p:nvGrpSpPr>
          <p:grpSpPr>
            <a:xfrm>
              <a:off x="407367" y="1288895"/>
              <a:ext cx="4239368" cy="3916838"/>
              <a:chOff x="407367" y="1288895"/>
              <a:chExt cx="4239368" cy="391683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C7A00D5-7858-451B-81EE-AC70DE4346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0300"/>
              <a:stretch/>
            </p:blipFill>
            <p:spPr>
              <a:xfrm>
                <a:off x="407367" y="3500063"/>
                <a:ext cx="4239367" cy="17056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784E0B9-BAFE-421E-BEA4-C13C0AD55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8596" b="29722"/>
              <a:stretch/>
            </p:blipFill>
            <p:spPr>
              <a:xfrm>
                <a:off x="407368" y="1288895"/>
                <a:ext cx="4239367" cy="17908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D3F8EB2-E4A5-44C6-BE09-AA6B5F6260F4}"/>
                  </a:ext>
                </a:extLst>
              </p:cNvPr>
              <p:cNvSpPr txBox="1"/>
              <p:nvPr/>
            </p:nvSpPr>
            <p:spPr>
              <a:xfrm>
                <a:off x="489731" y="1895277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2018-01-01</a:t>
                </a:r>
                <a:endParaRPr lang="ko-KR" altLang="en-US" sz="1000" b="1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F8A808-48EF-4AB7-9643-44D0E7C96DAC}"/>
                  </a:ext>
                </a:extLst>
              </p:cNvPr>
              <p:cNvSpPr txBox="1"/>
              <p:nvPr/>
            </p:nvSpPr>
            <p:spPr>
              <a:xfrm>
                <a:off x="489731" y="2371271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2018-01-03</a:t>
                </a:r>
                <a:endParaRPr lang="ko-KR" altLang="en-US" sz="1000" b="1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D7DF4E-DC23-47CB-979A-230AE9931249}"/>
                  </a:ext>
                </a:extLst>
              </p:cNvPr>
              <p:cNvSpPr txBox="1"/>
              <p:nvPr/>
            </p:nvSpPr>
            <p:spPr>
              <a:xfrm>
                <a:off x="496205" y="2867778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2018-01-05</a:t>
                </a:r>
                <a:endParaRPr lang="ko-KR" altLang="en-US" sz="1000" b="1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164AD-EF89-4A4C-9373-8F8AEABD107D}"/>
                  </a:ext>
                </a:extLst>
              </p:cNvPr>
              <p:cNvSpPr txBox="1"/>
              <p:nvPr/>
            </p:nvSpPr>
            <p:spPr>
              <a:xfrm>
                <a:off x="496205" y="2133274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2018-01-02</a:t>
                </a:r>
                <a:endParaRPr lang="ko-KR" altLang="en-US" sz="1000" b="1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C43A523-CD48-42CF-94EC-BC3CABDD841B}"/>
                  </a:ext>
                </a:extLst>
              </p:cNvPr>
              <p:cNvSpPr txBox="1"/>
              <p:nvPr/>
            </p:nvSpPr>
            <p:spPr>
              <a:xfrm>
                <a:off x="496205" y="26092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2018-01-04</a:t>
                </a:r>
                <a:endParaRPr lang="ko-KR" altLang="en-US" sz="1000" b="1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1EA33A7-20C7-4D70-97FF-1BFDB97BDC27}"/>
                  </a:ext>
                </a:extLst>
              </p:cNvPr>
              <p:cNvSpPr txBox="1"/>
              <p:nvPr/>
            </p:nvSpPr>
            <p:spPr>
              <a:xfrm>
                <a:off x="450114" y="3742771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2018-01-20</a:t>
                </a:r>
                <a:endParaRPr lang="ko-KR" altLang="en-US" sz="1000" b="1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C4C8306-A554-4F20-8315-95AC1D024592}"/>
                  </a:ext>
                </a:extLst>
              </p:cNvPr>
              <p:cNvSpPr txBox="1"/>
              <p:nvPr/>
            </p:nvSpPr>
            <p:spPr>
              <a:xfrm>
                <a:off x="450114" y="4218765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2018-01-22</a:t>
                </a:r>
                <a:endParaRPr lang="ko-KR" altLang="en-US" sz="1000" b="1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458E13-CD4F-4CDD-90D0-CD2D1BFA28B3}"/>
                  </a:ext>
                </a:extLst>
              </p:cNvPr>
              <p:cNvSpPr txBox="1"/>
              <p:nvPr/>
            </p:nvSpPr>
            <p:spPr>
              <a:xfrm>
                <a:off x="456588" y="4715272"/>
                <a:ext cx="792088" cy="153888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2018-01-24</a:t>
                </a:r>
                <a:endParaRPr lang="ko-KR" altLang="en-US" sz="1000" b="1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081D8CD-E04B-48D6-B8FB-EA38FA69AA9C}"/>
                  </a:ext>
                </a:extLst>
              </p:cNvPr>
              <p:cNvSpPr txBox="1"/>
              <p:nvPr/>
            </p:nvSpPr>
            <p:spPr>
              <a:xfrm>
                <a:off x="456588" y="39807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2018-01-21</a:t>
                </a:r>
                <a:endParaRPr lang="ko-KR" altLang="en-US" sz="1000" b="1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D1DEE5-65DA-4738-AB3C-EE72261A81F2}"/>
                  </a:ext>
                </a:extLst>
              </p:cNvPr>
              <p:cNvSpPr txBox="1"/>
              <p:nvPr/>
            </p:nvSpPr>
            <p:spPr>
              <a:xfrm>
                <a:off x="456588" y="4456762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2018-01-23</a:t>
                </a:r>
                <a:endParaRPr lang="ko-KR" altLang="en-US" sz="1000" b="1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A649D2C-A616-4E6D-BD39-0895A2D4F2F6}"/>
                  </a:ext>
                </a:extLst>
              </p:cNvPr>
              <p:cNvSpPr txBox="1"/>
              <p:nvPr/>
            </p:nvSpPr>
            <p:spPr>
              <a:xfrm>
                <a:off x="469802" y="3503105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2018-01-19</a:t>
                </a:r>
                <a:endParaRPr lang="ko-KR" altLang="en-US" sz="1000" b="1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C1C660-C6DD-4AF5-AEBC-2EF22C9FF142}"/>
                  </a:ext>
                </a:extLst>
              </p:cNvPr>
              <p:cNvSpPr txBox="1"/>
              <p:nvPr/>
            </p:nvSpPr>
            <p:spPr>
              <a:xfrm>
                <a:off x="456588" y="4941168"/>
                <a:ext cx="792088" cy="15388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00" b="1" dirty="0"/>
                  <a:t>2018-01-25</a:t>
                </a:r>
                <a:endParaRPr lang="ko-KR" altLang="en-US" sz="1000" b="1" dirty="0"/>
              </a:p>
            </p:txBody>
          </p:sp>
        </p:grpSp>
      </p:grp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B1F696-3D47-4888-BA14-841CE9A9DDD7}"/>
              </a:ext>
            </a:extLst>
          </p:cNvPr>
          <p:cNvSpPr txBox="1"/>
          <p:nvPr/>
        </p:nvSpPr>
        <p:spPr>
          <a:xfrm>
            <a:off x="911424" y="5350206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모델의 학습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9C2783-7A98-491C-8229-BFA959E8FB74}"/>
              </a:ext>
            </a:extLst>
          </p:cNvPr>
          <p:cNvSpPr/>
          <p:nvPr/>
        </p:nvSpPr>
        <p:spPr>
          <a:xfrm>
            <a:off x="1781230" y="1927401"/>
            <a:ext cx="1971262" cy="202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BC3AAE1-88D3-43F7-95D0-15C9A1CA1598}"/>
              </a:ext>
            </a:extLst>
          </p:cNvPr>
          <p:cNvSpPr/>
          <p:nvPr/>
        </p:nvSpPr>
        <p:spPr>
          <a:xfrm>
            <a:off x="911424" y="3738682"/>
            <a:ext cx="736450" cy="338390"/>
          </a:xfrm>
          <a:prstGeom prst="wedgeRoundRectCallout">
            <a:avLst>
              <a:gd name="adj1" fmla="val 61942"/>
              <a:gd name="adj2" fmla="val 10315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990619E8-9D76-41D4-8779-27EF6DA69578}"/>
              </a:ext>
            </a:extLst>
          </p:cNvPr>
          <p:cNvSpPr/>
          <p:nvPr/>
        </p:nvSpPr>
        <p:spPr>
          <a:xfrm>
            <a:off x="3878205" y="1696215"/>
            <a:ext cx="1376963" cy="358355"/>
          </a:xfrm>
          <a:prstGeom prst="wedgeRoundRectCallout">
            <a:avLst>
              <a:gd name="adj1" fmla="val -53430"/>
              <a:gd name="adj2" fmla="val 136924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학습데이터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D1BC1C9-6DC2-42A0-8418-7A7C769CB511}"/>
              </a:ext>
            </a:extLst>
          </p:cNvPr>
          <p:cNvSpPr/>
          <p:nvPr/>
        </p:nvSpPr>
        <p:spPr>
          <a:xfrm>
            <a:off x="7170716" y="2225715"/>
            <a:ext cx="1983300" cy="2046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F9C2BB-F037-44BB-9281-3676E8920C0C}"/>
              </a:ext>
            </a:extLst>
          </p:cNvPr>
          <p:cNvSpPr txBox="1"/>
          <p:nvPr/>
        </p:nvSpPr>
        <p:spPr>
          <a:xfrm>
            <a:off x="6634958" y="5350205"/>
            <a:ext cx="3437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주가 예측</a:t>
            </a:r>
            <a:endParaRPr lang="ko-KR" altLang="en-US" sz="1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65DF15-FDA1-4170-870E-47B82101388C}"/>
              </a:ext>
            </a:extLst>
          </p:cNvPr>
          <p:cNvSpPr/>
          <p:nvPr/>
        </p:nvSpPr>
        <p:spPr>
          <a:xfrm>
            <a:off x="1775575" y="4017007"/>
            <a:ext cx="448313" cy="1159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7F94B87-A32C-432C-922A-7B5B454B5A87}"/>
              </a:ext>
            </a:extLst>
          </p:cNvPr>
          <p:cNvSpPr txBox="1"/>
          <p:nvPr/>
        </p:nvSpPr>
        <p:spPr>
          <a:xfrm>
            <a:off x="8109484" y="4548309"/>
            <a:ext cx="16913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2019-01-21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부터 </a:t>
            </a:r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</a:t>
            </a:r>
            <a:r>
              <a:rPr lang="en-US" altLang="ko-KR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6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 예측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3107202-AECF-4272-ADFC-33F83DA1EA42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7613765" y="4298812"/>
            <a:ext cx="522566" cy="46887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17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9A7376-7078-4ECB-A3FD-84F2C864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6752"/>
            <a:ext cx="5410200" cy="39814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09DF0C-A6D2-409C-B927-500AB89F1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2" y="1099245"/>
            <a:ext cx="5472603" cy="40884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69D262-8F3C-402A-98FF-C48582B58E2C}"/>
              </a:ext>
            </a:extLst>
          </p:cNvPr>
          <p:cNvSpPr txBox="1"/>
          <p:nvPr/>
        </p:nvSpPr>
        <p:spPr>
          <a:xfrm>
            <a:off x="743253" y="5430415"/>
            <a:ext cx="506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단위 예측 결과와 실제 주가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F6D22E-DB39-4BBD-921E-D5F7B66DD184}"/>
              </a:ext>
            </a:extLst>
          </p:cNvPr>
          <p:cNvSpPr txBox="1"/>
          <p:nvPr/>
        </p:nvSpPr>
        <p:spPr>
          <a:xfrm>
            <a:off x="2256647" y="6165304"/>
            <a:ext cx="767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단기 예측은 비슷하나 장기 예측에는 </a:t>
            </a:r>
            <a:r>
              <a:rPr lang="ko-KR" altLang="en-US" sz="2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부적합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→ 더 정교한 모델 필요 </a:t>
            </a:r>
            <a:endParaRPr lang="ko-KR" altLang="en-US" sz="2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950AE-A14C-456D-9366-8DE6E1C27482}"/>
              </a:ext>
            </a:extLst>
          </p:cNvPr>
          <p:cNvSpPr txBox="1"/>
          <p:nvPr/>
        </p:nvSpPr>
        <p:spPr>
          <a:xfrm>
            <a:off x="6493526" y="5430415"/>
            <a:ext cx="5229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단위 예측 결과와 실제 주가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E844043-CE17-4377-AA19-1D47A9F38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501008"/>
            <a:ext cx="1440160" cy="5760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A130014-7BC3-415D-928F-C4743F70C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104" y="3515002"/>
            <a:ext cx="1440160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0F1986B0-273D-427B-BBD9-AE139475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37" y="980728"/>
            <a:ext cx="4408531" cy="3380343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DED035-F0E1-430B-9757-398BA717F9F1}"/>
              </a:ext>
            </a:extLst>
          </p:cNvPr>
          <p:cNvSpPr txBox="1"/>
          <p:nvPr/>
        </p:nvSpPr>
        <p:spPr>
          <a:xfrm>
            <a:off x="6224716" y="4437112"/>
            <a:ext cx="5580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·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결과와 실제 주가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감성점수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41073B-8CEF-4B97-8E7C-9294ACE9AF61}"/>
              </a:ext>
            </a:extLst>
          </p:cNvPr>
          <p:cNvSpPr txBox="1"/>
          <p:nvPr/>
        </p:nvSpPr>
        <p:spPr>
          <a:xfrm>
            <a:off x="2768395" y="5428465"/>
            <a:ext cx="66848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데이터를 사용자가 선택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하여</a:t>
            </a:r>
            <a:endParaRPr lang="en-US" altLang="ko-KR" sz="2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더 정확한 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5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20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</a:t>
            </a:r>
            <a:r>
              <a:rPr lang="en-US" altLang="ko-KR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60</a:t>
            </a:r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후를 예측 할 수 있음</a:t>
            </a:r>
            <a:endParaRPr lang="en-US" altLang="ko-KR" sz="2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투자 성향에 따라 </a:t>
            </a:r>
            <a:r>
              <a:rPr lang="ko-KR" altLang="en-US" sz="22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차별적인 서비스 제공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951A457-BE99-45DF-AC8D-51EE6D66E39F}"/>
              </a:ext>
            </a:extLst>
          </p:cNvPr>
          <p:cNvCxnSpPr>
            <a:cxnSpLocks/>
          </p:cNvCxnSpPr>
          <p:nvPr/>
        </p:nvCxnSpPr>
        <p:spPr>
          <a:xfrm>
            <a:off x="9336360" y="1554711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6075D7-E591-40E4-8E63-63013B30CD81}"/>
              </a:ext>
            </a:extLst>
          </p:cNvPr>
          <p:cNvCxnSpPr>
            <a:cxnSpLocks/>
          </p:cNvCxnSpPr>
          <p:nvPr/>
        </p:nvCxnSpPr>
        <p:spPr>
          <a:xfrm>
            <a:off x="9984432" y="1554711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43AD8D6-0AD4-4486-A1ED-D6A9C0BBA8A2}"/>
              </a:ext>
            </a:extLst>
          </p:cNvPr>
          <p:cNvCxnSpPr>
            <a:cxnSpLocks/>
          </p:cNvCxnSpPr>
          <p:nvPr/>
        </p:nvCxnSpPr>
        <p:spPr>
          <a:xfrm>
            <a:off x="7536160" y="2453835"/>
            <a:ext cx="0" cy="12591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75E950D-CD95-4CCA-A1C4-4D9EA82B6988}"/>
              </a:ext>
            </a:extLst>
          </p:cNvPr>
          <p:cNvCxnSpPr/>
          <p:nvPr/>
        </p:nvCxnSpPr>
        <p:spPr>
          <a:xfrm>
            <a:off x="7536160" y="2669859"/>
            <a:ext cx="1800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8C715BC-C7C4-498D-87C4-254156F59C98}"/>
              </a:ext>
            </a:extLst>
          </p:cNvPr>
          <p:cNvCxnSpPr/>
          <p:nvPr/>
        </p:nvCxnSpPr>
        <p:spPr>
          <a:xfrm>
            <a:off x="9336360" y="2381827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C66CA712-AE21-4C4F-A9E0-A1F5826C9AF8}"/>
              </a:ext>
            </a:extLst>
          </p:cNvPr>
          <p:cNvSpPr/>
          <p:nvPr/>
        </p:nvSpPr>
        <p:spPr>
          <a:xfrm>
            <a:off x="9739362" y="2669859"/>
            <a:ext cx="1548575" cy="358355"/>
          </a:xfrm>
          <a:prstGeom prst="wedgeRoundRectCallout">
            <a:avLst>
              <a:gd name="adj1" fmla="val -40121"/>
              <a:gd name="adj2" fmla="val -9788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 예측</a:t>
            </a:r>
          </a:p>
        </p:txBody>
      </p: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F402AC7A-9EE4-4876-B4C3-E8F4FCD960CA}"/>
              </a:ext>
            </a:extLst>
          </p:cNvPr>
          <p:cNvSpPr/>
          <p:nvPr/>
        </p:nvSpPr>
        <p:spPr>
          <a:xfrm>
            <a:off x="6590212" y="2009061"/>
            <a:ext cx="1666025" cy="358355"/>
          </a:xfrm>
          <a:prstGeom prst="wedgeRoundRectCallout">
            <a:avLst>
              <a:gd name="adj1" fmla="val 36262"/>
              <a:gd name="adj2" fmla="val 11748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1CD64C1-CB56-4C56-B803-7E56C621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89" y="999616"/>
            <a:ext cx="4383898" cy="33614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EF465D-2AFC-4B5A-B728-4F241D71DF44}"/>
              </a:ext>
            </a:extLst>
          </p:cNvPr>
          <p:cNvSpPr txBox="1"/>
          <p:nvPr/>
        </p:nvSpPr>
        <p:spPr>
          <a:xfrm>
            <a:off x="260538" y="4437112"/>
            <a:ext cx="5535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모델의 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예측 결과와 실제 주가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고가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저가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479CA07-952E-44A5-B5CB-5EEAAB85B75C}"/>
              </a:ext>
            </a:extLst>
          </p:cNvPr>
          <p:cNvCxnSpPr>
            <a:cxnSpLocks/>
          </p:cNvCxnSpPr>
          <p:nvPr/>
        </p:nvCxnSpPr>
        <p:spPr>
          <a:xfrm>
            <a:off x="3287690" y="1589739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E31DAA4-0EB0-446F-8007-0BFBD6F32C68}"/>
              </a:ext>
            </a:extLst>
          </p:cNvPr>
          <p:cNvCxnSpPr>
            <a:cxnSpLocks/>
          </p:cNvCxnSpPr>
          <p:nvPr/>
        </p:nvCxnSpPr>
        <p:spPr>
          <a:xfrm>
            <a:off x="3935762" y="1589739"/>
            <a:ext cx="0" cy="226727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ADDD82E-EBC2-4D8F-9569-49EF930963D7}"/>
              </a:ext>
            </a:extLst>
          </p:cNvPr>
          <p:cNvCxnSpPr>
            <a:cxnSpLocks/>
          </p:cNvCxnSpPr>
          <p:nvPr/>
        </p:nvCxnSpPr>
        <p:spPr>
          <a:xfrm>
            <a:off x="1487490" y="2493789"/>
            <a:ext cx="0" cy="125916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67B1336-E569-4AEF-B70D-0352914C506E}"/>
              </a:ext>
            </a:extLst>
          </p:cNvPr>
          <p:cNvCxnSpPr/>
          <p:nvPr/>
        </p:nvCxnSpPr>
        <p:spPr>
          <a:xfrm>
            <a:off x="1487490" y="2709813"/>
            <a:ext cx="1800200" cy="0"/>
          </a:xfrm>
          <a:prstGeom prst="straightConnector1">
            <a:avLst/>
          </a:prstGeom>
          <a:ln w="28575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B515FC6-94EE-45A8-91A1-2D04D246CCEF}"/>
              </a:ext>
            </a:extLst>
          </p:cNvPr>
          <p:cNvCxnSpPr/>
          <p:nvPr/>
        </p:nvCxnSpPr>
        <p:spPr>
          <a:xfrm>
            <a:off x="3287690" y="2871823"/>
            <a:ext cx="64807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말풍선: 모서리가 둥근 사각형 55">
            <a:extLst>
              <a:ext uri="{FF2B5EF4-FFF2-40B4-BE49-F238E27FC236}">
                <a16:creationId xmlns:a16="http://schemas.microsoft.com/office/drawing/2014/main" id="{BF70A56A-EB30-41B6-BD02-5374DCB32887}"/>
              </a:ext>
            </a:extLst>
          </p:cNvPr>
          <p:cNvSpPr/>
          <p:nvPr/>
        </p:nvSpPr>
        <p:spPr>
          <a:xfrm>
            <a:off x="3777013" y="3103592"/>
            <a:ext cx="1548575" cy="358355"/>
          </a:xfrm>
          <a:prstGeom prst="wedgeRoundRectCallout">
            <a:avLst>
              <a:gd name="adj1" fmla="val -40121"/>
              <a:gd name="adj2" fmla="val -9788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</a:t>
            </a:r>
            <a:r>
              <a:rPr lang="ko-KR" altLang="en-US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일간 예측</a:t>
            </a:r>
          </a:p>
        </p:txBody>
      </p:sp>
      <p:sp>
        <p:nvSpPr>
          <p:cNvPr id="57" name="말풍선: 모서리가 둥근 사각형 56">
            <a:extLst>
              <a:ext uri="{FF2B5EF4-FFF2-40B4-BE49-F238E27FC236}">
                <a16:creationId xmlns:a16="http://schemas.microsoft.com/office/drawing/2014/main" id="{7C9E4E34-139D-46C5-AAF1-7B99ACC1B394}"/>
              </a:ext>
            </a:extLst>
          </p:cNvPr>
          <p:cNvSpPr/>
          <p:nvPr/>
        </p:nvSpPr>
        <p:spPr>
          <a:xfrm>
            <a:off x="541542" y="2049015"/>
            <a:ext cx="1666025" cy="358355"/>
          </a:xfrm>
          <a:prstGeom prst="wedgeRoundRectCallout">
            <a:avLst>
              <a:gd name="adj1" fmla="val 36262"/>
              <a:gd name="adj2" fmla="val 11748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60</a:t>
            </a:r>
            <a:r>
              <a:rPr lang="ko-KR" altLang="en-US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일의 데이터</a:t>
            </a:r>
          </a:p>
        </p:txBody>
      </p:sp>
    </p:spTree>
    <p:extLst>
      <p:ext uri="{BB962C8B-B14F-4D97-AF65-F5344CB8AC3E}">
        <p14:creationId xmlns:p14="http://schemas.microsoft.com/office/powerpoint/2010/main" val="282747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3024336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설정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모델 선택 및 학습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예측 결과 및 저장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4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7524C3-F52C-4163-BEC1-DCFCBFB2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1268760"/>
            <a:ext cx="10973535" cy="5472608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장고 웹 프레임워크로 구현된 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0BD782-6CA3-458B-9589-85E532E889F0}"/>
              </a:ext>
            </a:extLst>
          </p:cNvPr>
          <p:cNvSpPr/>
          <p:nvPr/>
        </p:nvSpPr>
        <p:spPr>
          <a:xfrm>
            <a:off x="653786" y="1268760"/>
            <a:ext cx="3570006" cy="547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B71D8D-F532-49B9-BE2C-4102792B6977}"/>
              </a:ext>
            </a:extLst>
          </p:cNvPr>
          <p:cNvSpPr/>
          <p:nvPr/>
        </p:nvSpPr>
        <p:spPr>
          <a:xfrm>
            <a:off x="4285866" y="1268760"/>
            <a:ext cx="357000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0A344D-D66B-4CC6-B633-FB1BA5322EA8}"/>
              </a:ext>
            </a:extLst>
          </p:cNvPr>
          <p:cNvSpPr/>
          <p:nvPr/>
        </p:nvSpPr>
        <p:spPr>
          <a:xfrm>
            <a:off x="7899268" y="1268760"/>
            <a:ext cx="357000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798A9C-E417-4EBD-AA3E-5225441C2B7A}"/>
              </a:ext>
            </a:extLst>
          </p:cNvPr>
          <p:cNvSpPr/>
          <p:nvPr/>
        </p:nvSpPr>
        <p:spPr>
          <a:xfrm>
            <a:off x="4285866" y="2708920"/>
            <a:ext cx="7183408" cy="3563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335C8E-E481-4CB7-B68A-D262128CCD45}"/>
              </a:ext>
            </a:extLst>
          </p:cNvPr>
          <p:cNvSpPr txBox="1"/>
          <p:nvPr/>
        </p:nvSpPr>
        <p:spPr>
          <a:xfrm>
            <a:off x="1714331" y="1292081"/>
            <a:ext cx="2518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4B073-EB1C-44F3-99EB-23F7F6A3B38E}"/>
              </a:ext>
            </a:extLst>
          </p:cNvPr>
          <p:cNvSpPr txBox="1"/>
          <p:nvPr/>
        </p:nvSpPr>
        <p:spPr>
          <a:xfrm>
            <a:off x="5762282" y="129208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모델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A6E7F-EDE8-453B-A0F2-3764AC113846}"/>
              </a:ext>
            </a:extLst>
          </p:cNvPr>
          <p:cNvSpPr txBox="1"/>
          <p:nvPr/>
        </p:nvSpPr>
        <p:spPr>
          <a:xfrm>
            <a:off x="9335358" y="1292081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 기간 선택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10D06-2464-44E7-A0F8-3023EAB688F6}"/>
              </a:ext>
            </a:extLst>
          </p:cNvPr>
          <p:cNvSpPr txBox="1"/>
          <p:nvPr/>
        </p:nvSpPr>
        <p:spPr>
          <a:xfrm>
            <a:off x="10015030" y="2721329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차트 출력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639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6528048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28B2B14-3EAD-4D58-BA4E-43D38E42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8" y="1521556"/>
            <a:ext cx="2592287" cy="22445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9A6235-AFB7-4BA1-B13F-7008E19E0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69" y="998755"/>
            <a:ext cx="4305646" cy="5534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0DEF9-507C-44DA-A518-92DD58381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48" y="1433301"/>
            <a:ext cx="2997652" cy="46657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8B8799-B915-4381-9A2F-60B95BBB4F95}"/>
              </a:ext>
            </a:extLst>
          </p:cNvPr>
          <p:cNvSpPr/>
          <p:nvPr/>
        </p:nvSpPr>
        <p:spPr>
          <a:xfrm>
            <a:off x="3359696" y="1916832"/>
            <a:ext cx="2736301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4559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B564876-61C1-4334-8DC2-5D681F5CB14D}"/>
              </a:ext>
            </a:extLst>
          </p:cNvPr>
          <p:cNvSpPr txBox="1"/>
          <p:nvPr/>
        </p:nvSpPr>
        <p:spPr>
          <a:xfrm>
            <a:off x="1127463" y="1268760"/>
            <a:ext cx="298607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7B7218F-F1CB-4751-93B2-40DC7A3AAFD8}"/>
              </a:ext>
            </a:extLst>
          </p:cNvPr>
          <p:cNvSpPr txBox="1"/>
          <p:nvPr/>
        </p:nvSpPr>
        <p:spPr>
          <a:xfrm>
            <a:off x="1127462" y="3789040"/>
            <a:ext cx="141897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7504705-5370-4119-AC32-8FCBCE209B92}"/>
              </a:ext>
            </a:extLst>
          </p:cNvPr>
          <p:cNvSpPr txBox="1"/>
          <p:nvPr/>
        </p:nvSpPr>
        <p:spPr>
          <a:xfrm>
            <a:off x="7104112" y="1268760"/>
            <a:ext cx="17597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00CC9CD-CE0B-484E-BC93-54C504A11843}"/>
              </a:ext>
            </a:extLst>
          </p:cNvPr>
          <p:cNvSpPr txBox="1"/>
          <p:nvPr/>
        </p:nvSpPr>
        <p:spPr>
          <a:xfrm>
            <a:off x="7104113" y="3799184"/>
            <a:ext cx="17597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04 </a:t>
            </a:r>
            <a:r>
              <a:rPr lang="ko-KR" altLang="en-US" sz="2800" b="1" spc="-3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마무리</a:t>
            </a:r>
          </a:p>
        </p:txBody>
      </p:sp>
      <p:sp>
        <p:nvSpPr>
          <p:cNvPr id="154" name="자유형 3">
            <a:extLst>
              <a:ext uri="{FF2B5EF4-FFF2-40B4-BE49-F238E27FC236}">
                <a16:creationId xmlns:a16="http://schemas.microsoft.com/office/drawing/2014/main" id="{E6153C5B-E614-475E-A130-9025F93311FB}"/>
              </a:ext>
            </a:extLst>
          </p:cNvPr>
          <p:cNvSpPr/>
          <p:nvPr/>
        </p:nvSpPr>
        <p:spPr>
          <a:xfrm>
            <a:off x="1775535" y="1773603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구상도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테마 선정 배경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5" name="자유형 3">
            <a:extLst>
              <a:ext uri="{FF2B5EF4-FFF2-40B4-BE49-F238E27FC236}">
                <a16:creationId xmlns:a16="http://schemas.microsoft.com/office/drawing/2014/main" id="{D4261003-CAED-4716-B89E-9E42A16C4D2F}"/>
              </a:ext>
            </a:extLst>
          </p:cNvPr>
          <p:cNvSpPr/>
          <p:nvPr/>
        </p:nvSpPr>
        <p:spPr>
          <a:xfrm>
            <a:off x="1775535" y="4304746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 환경 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수집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가공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차별성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7" name="자유형 3">
            <a:extLst>
              <a:ext uri="{FF2B5EF4-FFF2-40B4-BE49-F238E27FC236}">
                <a16:creationId xmlns:a16="http://schemas.microsoft.com/office/drawing/2014/main" id="{3F821958-7177-4FCF-AFEF-DDE02842FF9F}"/>
              </a:ext>
            </a:extLst>
          </p:cNvPr>
          <p:cNvSpPr/>
          <p:nvPr/>
        </p:nvSpPr>
        <p:spPr>
          <a:xfrm>
            <a:off x="7759597" y="2010634"/>
            <a:ext cx="3168337" cy="134635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선택 및 학습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결과 및 저장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8" name="자유형 3">
            <a:extLst>
              <a:ext uri="{FF2B5EF4-FFF2-40B4-BE49-F238E27FC236}">
                <a16:creationId xmlns:a16="http://schemas.microsoft.com/office/drawing/2014/main" id="{B1B08A69-62A9-47D8-B779-0D5E819D1D8A}"/>
              </a:ext>
            </a:extLst>
          </p:cNvPr>
          <p:cNvSpPr/>
          <p:nvPr/>
        </p:nvSpPr>
        <p:spPr>
          <a:xfrm>
            <a:off x="7759597" y="4314890"/>
            <a:ext cx="3168337" cy="206643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</a:t>
            </a:r>
            <a:r>
              <a:rPr lang="en-US" altLang="ko-KR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기간별 예측 결과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아쉬운 점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추후 방향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r>
              <a:rPr lang="ko-KR" altLang="en-US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참고문헌</a:t>
            </a: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Wingdings" panose="05000000000000000000" pitchFamily="2" charset="2"/>
              <a:buChar char="u"/>
              <a:defRPr/>
            </a:pPr>
            <a:endParaRPr lang="en-US" altLang="ko-KR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147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학습 데이터 설정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56BFB3-37D1-4532-BC31-6289E48C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4894263"/>
            <a:ext cx="8715375" cy="15144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91EF1A-FE16-4E4E-936F-E4640A0039EA}"/>
              </a:ext>
            </a:extLst>
          </p:cNvPr>
          <p:cNvSpPr/>
          <p:nvPr/>
        </p:nvSpPr>
        <p:spPr>
          <a:xfrm>
            <a:off x="1631504" y="5111440"/>
            <a:ext cx="884047" cy="129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ABF5F78-E4AA-4621-BABB-4D9817E6FA65}"/>
              </a:ext>
            </a:extLst>
          </p:cNvPr>
          <p:cNvSpPr/>
          <p:nvPr/>
        </p:nvSpPr>
        <p:spPr>
          <a:xfrm>
            <a:off x="2525993" y="5111440"/>
            <a:ext cx="7532853" cy="129729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F67A398-07E5-43DA-A9F0-FAB49B675883}"/>
              </a:ext>
            </a:extLst>
          </p:cNvPr>
          <p:cNvCxnSpPr>
            <a:cxnSpLocks/>
          </p:cNvCxnSpPr>
          <p:nvPr/>
        </p:nvCxnSpPr>
        <p:spPr>
          <a:xfrm>
            <a:off x="7176120" y="4050458"/>
            <a:ext cx="0" cy="103472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2FF31A-1F6D-42A4-B8DC-8FF4577E5CBF}"/>
              </a:ext>
            </a:extLst>
          </p:cNvPr>
          <p:cNvCxnSpPr>
            <a:cxnSpLocks/>
          </p:cNvCxnSpPr>
          <p:nvPr/>
        </p:nvCxnSpPr>
        <p:spPr>
          <a:xfrm>
            <a:off x="1981102" y="4653136"/>
            <a:ext cx="0" cy="429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A97048-6F16-489E-B52F-D32F5C58582C}"/>
              </a:ext>
            </a:extLst>
          </p:cNvPr>
          <p:cNvGrpSpPr/>
          <p:nvPr/>
        </p:nvGrpSpPr>
        <p:grpSpPr>
          <a:xfrm>
            <a:off x="856833" y="1124745"/>
            <a:ext cx="4629145" cy="3505336"/>
            <a:chOff x="856834" y="1800907"/>
            <a:chExt cx="3799006" cy="28291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BF3EC1A-1800-4B1B-A7E2-E315C7AA1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6834" y="1800907"/>
              <a:ext cx="3799006" cy="282917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4EF34C-B388-4021-8DAA-0AD67F89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834" y="1800907"/>
              <a:ext cx="3799006" cy="2821524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EA2073-2E74-4C03-B55F-D6F4FD63C901}"/>
              </a:ext>
            </a:extLst>
          </p:cNvPr>
          <p:cNvGrpSpPr/>
          <p:nvPr/>
        </p:nvGrpSpPr>
        <p:grpSpPr>
          <a:xfrm>
            <a:off x="6456039" y="502733"/>
            <a:ext cx="5040539" cy="3527992"/>
            <a:chOff x="6456039" y="502733"/>
            <a:chExt cx="5040539" cy="352799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C95F01-F7E6-46AD-9865-FFFFAAFF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6039" y="502733"/>
              <a:ext cx="5040538" cy="3524607"/>
            </a:xfrm>
            <a:prstGeom prst="rect">
              <a:avLst/>
            </a:prstGeom>
            <a:ln w="28575">
              <a:solidFill>
                <a:srgbClr val="0000FF"/>
              </a:solidFill>
            </a:ln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A2902A-2464-43BB-9523-82F1CC7CA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6039" y="525390"/>
              <a:ext cx="5040539" cy="3505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3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선택 및 학습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9F6C68-3AC1-4C31-9DB0-050CAE605651}"/>
              </a:ext>
            </a:extLst>
          </p:cNvPr>
          <p:cNvCxnSpPr/>
          <p:nvPr/>
        </p:nvCxnSpPr>
        <p:spPr>
          <a:xfrm>
            <a:off x="5951984" y="980728"/>
            <a:ext cx="0" cy="554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3CF8CBD1-7CBC-4BDF-B79E-B251DDD1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73" y="908720"/>
            <a:ext cx="5105400" cy="2362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BEC23F-FFCF-4548-92A3-5D1AD679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3361624"/>
            <a:ext cx="5115833" cy="30034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A1CEF-0C4B-4E59-9F6D-15F6E14E9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43" y="1840186"/>
            <a:ext cx="2038553" cy="27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5B22ED-5BB7-495D-A6DB-64D9841DB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86" y="1840185"/>
            <a:ext cx="2245226" cy="27525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373E2E-00A5-4CA1-8117-09E500151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46" y="5118407"/>
            <a:ext cx="4515246" cy="7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6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E571A8-FB2A-4447-9513-525659C3A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9496" y="2132856"/>
            <a:ext cx="2785215" cy="72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0EE835-3233-4FD7-B004-BDF63840E0FA}"/>
              </a:ext>
            </a:extLst>
          </p:cNvPr>
          <p:cNvSpPr txBox="1"/>
          <p:nvPr/>
        </p:nvSpPr>
        <p:spPr>
          <a:xfrm>
            <a:off x="5159896" y="672303"/>
            <a:ext cx="6336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대한항공-RNN5to1d-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20200102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(주가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024C5-76DF-4580-A1C3-DE466D3F4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25" y="1141973"/>
            <a:ext cx="10410949" cy="53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6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예측 모델 저장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B20C0A-2681-41A3-9047-764DA115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1" y="4342978"/>
            <a:ext cx="2705100" cy="20383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858AD8-24E3-44FA-999F-7B3D96DD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57" y="1274068"/>
            <a:ext cx="2831999" cy="352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E0D392-F36B-42E5-9B1D-9BB560AF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16" y="2197285"/>
            <a:ext cx="4591050" cy="1524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CA8764-0DBF-4E1B-8F1D-D935B9A90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556" y="4442420"/>
            <a:ext cx="27813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마무리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34888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별 예측 결과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결론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아쉬운 점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추후 방향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참고 문헌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89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별 예측 결과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대한항공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20170102~,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5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일 예측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F12A8F-8FAD-4666-9544-4D28E95F7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2"/>
          <a:stretch/>
        </p:blipFill>
        <p:spPr bwMode="auto">
          <a:xfrm>
            <a:off x="7143483" y="966788"/>
            <a:ext cx="3709960" cy="27521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4D22EB9B-4CF4-4C87-8889-DB820599B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44"/>
          <a:stretch/>
        </p:blipFill>
        <p:spPr bwMode="auto">
          <a:xfrm>
            <a:off x="7143483" y="3790552"/>
            <a:ext cx="3695012" cy="2662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496D2EE9-6C1A-47AA-AAD7-4B2A986D8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54"/>
          <a:stretch/>
        </p:blipFill>
        <p:spPr bwMode="auto">
          <a:xfrm>
            <a:off x="1055440" y="980728"/>
            <a:ext cx="3705046" cy="27083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A15ED101-BAEE-43FC-BFC8-CBAF53D3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20"/>
          <a:stretch/>
        </p:blipFill>
        <p:spPr bwMode="auto">
          <a:xfrm>
            <a:off x="1055490" y="3789040"/>
            <a:ext cx="3702365" cy="28076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32D304-F87A-4273-8727-D0C5946AD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974" y="2417370"/>
            <a:ext cx="1432174" cy="580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55A79E-FB1E-4886-A9FF-933A1E065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8706" y="2422814"/>
            <a:ext cx="1434074" cy="581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8A5184-3B27-47A5-84BF-AE16DBD28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9234" y="5192851"/>
            <a:ext cx="1424377" cy="577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1D7F1C-7E90-4CB9-8479-CF4B24E56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278" y="5337443"/>
            <a:ext cx="1427562" cy="578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C23EB0-8AF9-43C3-ACE5-D0047B27B218}"/>
              </a:ext>
            </a:extLst>
          </p:cNvPr>
          <p:cNvSpPr txBox="1"/>
          <p:nvPr/>
        </p:nvSpPr>
        <p:spPr>
          <a:xfrm>
            <a:off x="1559496" y="1066701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RNN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03660-4774-4B51-B541-98B2B546BC4E}"/>
              </a:ext>
            </a:extLst>
          </p:cNvPr>
          <p:cNvSpPr txBox="1"/>
          <p:nvPr/>
        </p:nvSpPr>
        <p:spPr>
          <a:xfrm>
            <a:off x="1559496" y="3861048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GRU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6ADE0-67D2-4424-9657-4A8C63AF7E56}"/>
              </a:ext>
            </a:extLst>
          </p:cNvPr>
          <p:cNvSpPr txBox="1"/>
          <p:nvPr/>
        </p:nvSpPr>
        <p:spPr>
          <a:xfrm>
            <a:off x="7746505" y="1066701"/>
            <a:ext cx="10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LSTM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A1474-D24E-40BE-AC1B-B6F39C63884D}"/>
              </a:ext>
            </a:extLst>
          </p:cNvPr>
          <p:cNvSpPr txBox="1"/>
          <p:nvPr/>
        </p:nvSpPr>
        <p:spPr>
          <a:xfrm>
            <a:off x="7698135" y="3861048"/>
            <a:ext cx="149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Bi-LSTM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235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277D5B-01A4-4491-A59B-D8DF5EA0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" y="835745"/>
            <a:ext cx="4039409" cy="3097311"/>
          </a:xfrm>
          <a:prstGeom prst="rect">
            <a:avLst/>
          </a:prstGeom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기간 별 예측 결과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대한항공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GRU,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주가 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+ 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감성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20</a:t>
            </a:r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일 예측</a:t>
            </a:r>
            <a:r>
              <a:rPr lang="en-US" altLang="ko-KR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sz="2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23EB0-8AF9-43C3-ACE5-D0047B27B218}"/>
              </a:ext>
            </a:extLst>
          </p:cNvPr>
          <p:cNvSpPr txBox="1"/>
          <p:nvPr/>
        </p:nvSpPr>
        <p:spPr>
          <a:xfrm>
            <a:off x="3228278" y="298568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7480C-B2D7-4A4A-AD0A-8F26B52F3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51" y="763736"/>
            <a:ext cx="4039411" cy="3097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C8CFFA-6365-419A-86CD-7952FF38A0FD}"/>
              </a:ext>
            </a:extLst>
          </p:cNvPr>
          <p:cNvSpPr txBox="1"/>
          <p:nvPr/>
        </p:nvSpPr>
        <p:spPr>
          <a:xfrm>
            <a:off x="9120336" y="289381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2018~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7709FB8-94D2-4F5C-9513-0AC6954D7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4" y="3767147"/>
            <a:ext cx="4039409" cy="3097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77B61C-C9C9-40F9-BD5E-07F9C0861599}"/>
              </a:ext>
            </a:extLst>
          </p:cNvPr>
          <p:cNvSpPr txBox="1"/>
          <p:nvPr/>
        </p:nvSpPr>
        <p:spPr>
          <a:xfrm>
            <a:off x="3228278" y="579142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EECE609-0FA6-4178-B7FE-925900F13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46" y="3701499"/>
            <a:ext cx="4039409" cy="3097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9C201C-8345-4639-9622-36F3DD146259}"/>
              </a:ext>
            </a:extLst>
          </p:cNvPr>
          <p:cNvSpPr txBox="1"/>
          <p:nvPr/>
        </p:nvSpPr>
        <p:spPr>
          <a:xfrm>
            <a:off x="9120336" y="5788078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2020~</a:t>
            </a:r>
            <a:endParaRPr lang="ko-KR" altLang="en-US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2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</a:p>
        </p:txBody>
      </p:sp>
      <p:sp>
        <p:nvSpPr>
          <p:cNvPr id="6" name="자유형 3">
            <a:extLst>
              <a:ext uri="{FF2B5EF4-FFF2-40B4-BE49-F238E27FC236}">
                <a16:creationId xmlns:a16="http://schemas.microsoft.com/office/drawing/2014/main" id="{C2DF4AC0-FC11-4309-ACCB-168FCCE46F26}"/>
              </a:ext>
            </a:extLst>
          </p:cNvPr>
          <p:cNvSpPr/>
          <p:nvPr/>
        </p:nvSpPr>
        <p:spPr>
          <a:xfrm>
            <a:off x="839416" y="1556792"/>
            <a:ext cx="9865096" cy="4464496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종목별 필요한 모델과 데이터가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다르다</a:t>
            </a:r>
            <a:r>
              <a:rPr lang="en-US" altLang="ko-KR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ex)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삼천리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RNN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아시아나항공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+ GRU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2.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주식 시장에 미친 영향이 크다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: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 전후에 따른 예측 결과가 상이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코로나의 영향으로 오히려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RNN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이나 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GRU</a:t>
            </a:r>
            <a:r>
              <a:rPr lang="ko-KR" altLang="en-US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성능이 상승</a:t>
            </a: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80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아쉬운 점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EBA8E4E1-F2DB-457B-8068-1958E4C0AB03}"/>
              </a:ext>
            </a:extLst>
          </p:cNvPr>
          <p:cNvSpPr/>
          <p:nvPr/>
        </p:nvSpPr>
        <p:spPr>
          <a:xfrm>
            <a:off x="767408" y="1268760"/>
            <a:ext cx="11089232" cy="504056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</a:t>
            </a:r>
            <a:r>
              <a:rPr lang="ko-KR" altLang="en-US" sz="30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환경 제약</a:t>
            </a:r>
            <a:endParaRPr lang="en-US" altLang="ko-KR" sz="3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네이버 종목토론방</a:t>
            </a: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등 </a:t>
            </a:r>
            <a:r>
              <a:rPr lang="ko-KR" altLang="en-US" sz="2500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크롤링이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금지되어 있어 데이터 수집에 한계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NLP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처리를 위한 </a:t>
            </a:r>
            <a:r>
              <a:rPr lang="en-US" altLang="ko-KR" sz="3000" dirty="0" err="1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Mecab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형태소 단위로 구별하여 신조어나 주식 전문 용어에 취약 </a:t>
            </a:r>
            <a:endParaRPr lang="en-US" altLang="ko-KR" sz="25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3. </a:t>
            </a:r>
            <a:r>
              <a:rPr lang="ko-KR" altLang="en-US" sz="3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보조 지표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부족</a:t>
            </a:r>
            <a:endParaRPr lang="en-US" altLang="ko-KR" sz="30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: 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차트에 따른 다양한 보조 지표가 있으나 각각의 지표는 높은 이해도 필요</a:t>
            </a:r>
            <a:endParaRPr lang="en-US" altLang="ko-KR" sz="25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</a:t>
            </a:r>
            <a:r>
              <a:rPr lang="ko-KR" altLang="en-US" sz="25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기본적인 이동평균선만 사용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000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추후 방향</a:t>
            </a:r>
          </a:p>
        </p:txBody>
      </p:sp>
      <p:sp>
        <p:nvSpPr>
          <p:cNvPr id="6" name="자유형 3">
            <a:extLst>
              <a:ext uri="{FF2B5EF4-FFF2-40B4-BE49-F238E27FC236}">
                <a16:creationId xmlns:a16="http://schemas.microsoft.com/office/drawing/2014/main" id="{866BD7D2-389A-4224-AD5E-B4376EA54A1E}"/>
              </a:ext>
            </a:extLst>
          </p:cNvPr>
          <p:cNvSpPr/>
          <p:nvPr/>
        </p:nvSpPr>
        <p:spPr>
          <a:xfrm>
            <a:off x="1055440" y="1628800"/>
            <a:ext cx="9361040" cy="4752528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 종목 서비스를 위한 공통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사전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</a:t>
            </a: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다양한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보조 지표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포함한 데이터 셋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3.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종목별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 모델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제시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r>
              <a:rPr lang="en-US" altLang="ko-KR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4.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실전에 대비한 </a:t>
            </a:r>
            <a:r>
              <a:rPr lang="ko-KR" altLang="en-US" sz="30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모의 주식 </a:t>
            </a: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프로그램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lvl="1" indent="0">
              <a:lnSpc>
                <a:spcPct val="150000"/>
              </a:lnSpc>
              <a:spcAft>
                <a:spcPct val="20000"/>
              </a:spcAft>
              <a:defRPr/>
            </a:pP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66080E-B651-4EDB-9447-C36B482E9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83" y="2132856"/>
            <a:ext cx="6740633" cy="3785989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D74628B4-B9EF-4CAB-B1EB-ABFD24ED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40768"/>
            <a:ext cx="10972800" cy="850900"/>
          </a:xfrm>
        </p:spPr>
        <p:txBody>
          <a:bodyPr/>
          <a:lstStyle/>
          <a:p>
            <a:r>
              <a:rPr lang="ko-KR" altLang="en-US" sz="42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</a:t>
            </a:r>
          </a:p>
        </p:txBody>
      </p:sp>
      <p:sp>
        <p:nvSpPr>
          <p:cNvPr id="5" name="자유형 3">
            <a:extLst>
              <a:ext uri="{FF2B5EF4-FFF2-40B4-BE49-F238E27FC236}">
                <a16:creationId xmlns:a16="http://schemas.microsoft.com/office/drawing/2014/main" id="{5C094D74-AA3C-4D6B-A2E0-AD6E3E52DDA3}"/>
              </a:ext>
            </a:extLst>
          </p:cNvPr>
          <p:cNvSpPr/>
          <p:nvPr/>
        </p:nvSpPr>
        <p:spPr>
          <a:xfrm>
            <a:off x="609600" y="2708920"/>
            <a:ext cx="4550296" cy="1800200"/>
          </a:xfrm>
          <a:custGeom>
            <a:avLst/>
            <a:gdLst>
              <a:gd name="connsiteX0" fmla="*/ 0 w 8792904"/>
              <a:gd name="connsiteY0" fmla="*/ 0 h 573803"/>
              <a:gd name="connsiteX1" fmla="*/ 8792904 w 8792904"/>
              <a:gd name="connsiteY1" fmla="*/ 0 h 573803"/>
              <a:gd name="connsiteX2" fmla="*/ 8792904 w 8792904"/>
              <a:gd name="connsiteY2" fmla="*/ 573803 h 573803"/>
              <a:gd name="connsiteX3" fmla="*/ 0 w 8792904"/>
              <a:gd name="connsiteY3" fmla="*/ 573803 h 573803"/>
              <a:gd name="connsiteX4" fmla="*/ 0 w 8792904"/>
              <a:gd name="connsiteY4" fmla="*/ 0 h 57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92904" h="573803">
                <a:moveTo>
                  <a:pt x="0" y="0"/>
                </a:moveTo>
                <a:lnTo>
                  <a:pt x="8792904" y="0"/>
                </a:lnTo>
                <a:lnTo>
                  <a:pt x="8792904" y="573803"/>
                </a:lnTo>
                <a:lnTo>
                  <a:pt x="0" y="5738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279175" tIns="15240" rIns="85344" bIns="15240"/>
          <a:lstStyle>
            <a:lvl1pPr marL="342900" indent="-3429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1pPr>
            <a:lvl2pPr marL="114300" indent="-1143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2pPr>
            <a:lvl3pPr marL="11430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3pPr>
            <a:lvl4pPr marL="16002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4pPr>
            <a:lvl5pPr marL="2057400" indent="-228600" defTabSz="533400"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5334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Malgun Gothic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주제 선정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 개념도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서비스 구상도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342900" lvl="1" indent="-342900">
              <a:lnSpc>
                <a:spcPct val="150000"/>
              </a:lnSpc>
              <a:spcAft>
                <a:spcPct val="20000"/>
              </a:spcAft>
              <a:buFont typeface="+mj-lt"/>
              <a:buAutoNum type="arabicPeriod"/>
              <a:defRPr/>
            </a:pPr>
            <a:r>
              <a:rPr lang="ko-KR" altLang="en-US" sz="3000" dirty="0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테마 선정 배경</a:t>
            </a:r>
            <a:endParaRPr lang="en-US" altLang="ko-KR" sz="3000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7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94690-AC88-4690-8A2D-A055E7381C06}"/>
              </a:ext>
            </a:extLst>
          </p:cNvPr>
          <p:cNvSpPr txBox="1"/>
          <p:nvPr/>
        </p:nvSpPr>
        <p:spPr>
          <a:xfrm>
            <a:off x="400298" y="1124744"/>
            <a:ext cx="11240317" cy="510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30000"/>
              </a:lnSpc>
            </a:pPr>
            <a:r>
              <a:rPr lang="ko-KR" altLang="en-US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논문    </a:t>
            </a: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감성분석과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SVM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이용한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S&amp;P 500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주가지수 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딥러닝을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이용한 주가 예측 모델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하이브리드 주가예측 모델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텐서플로우를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이용한 주가 예측에서 가격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기반 입력 </a:t>
            </a:r>
            <a:r>
              <a:rPr lang="ko-KR" altLang="en-US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피쳐의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예측 성능 평가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뉴스 텍스트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마이닝과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분석을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이용한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분석에 의한 국제유가 예측 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LSTM/GRU 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순환신경망을 이용한 시계열데이터 예측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BLSTM</a:t>
            </a:r>
            <a:r>
              <a:rPr lang="ko-KR" altLang="en-US" i="0" dirty="0"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이용한 주가 예측 시스템 연구</a:t>
            </a:r>
            <a:endParaRPr lang="en-US" altLang="ko-KR" i="0" dirty="0"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 증시 뉴스를 활용한 텍스트 마이닝 기법 기반 주가 예측 시스템 연구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endParaRPr lang="en-US" altLang="ko-KR" i="0" dirty="0"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ko-KR" altLang="en-US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웹사이트 </a:t>
            </a:r>
            <a:r>
              <a:rPr lang="en-US" altLang="ko-KR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2"/>
              </a:rPr>
              <a:t>https://stanford.edu/~shervine/teaching/cs-230/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(RNN, LSTM, GRU)</a:t>
            </a:r>
            <a:endParaRPr lang="en-US" altLang="ko-KR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 rtl="0">
              <a:lnSpc>
                <a:spcPct val="130000"/>
              </a:lnSpc>
            </a:pP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3"/>
              </a:rPr>
              <a:t>https://financedata.github.io/posts/finance-data-reader-users-guide.html</a:t>
            </a:r>
            <a:r>
              <a:rPr lang="en-US" altLang="ko-KR" b="1" dirty="0">
                <a:solidFill>
                  <a:srgbClr val="333333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데이터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algn="l" rtl="0">
              <a:lnSpc>
                <a:spcPct val="130000"/>
              </a:lnSpc>
            </a:pP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https://teddylee777.github.io/tensorflow/LSTM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으로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예측해보는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삼성전자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-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4"/>
              </a:rPr>
              <a:t>주가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(LSTM</a:t>
            </a:r>
            <a:r>
              <a:rPr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모델</a:t>
            </a:r>
            <a:r>
              <a:rPr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algn="l" rtl="0">
              <a:lnSpc>
                <a:spcPct val="13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hlinkClick r:id="rId5"/>
              </a:rPr>
              <a:t>https://diane-space.tistory.com/285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(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 알고리즘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b="1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67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3873" y="2780928"/>
            <a:ext cx="2289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Q &amp; A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51055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76F4ED44-1BD0-4AEF-835F-E7EEBE50856C}"/>
              </a:ext>
            </a:extLst>
          </p:cNvPr>
          <p:cNvSpPr/>
          <p:nvPr/>
        </p:nvSpPr>
        <p:spPr>
          <a:xfrm>
            <a:off x="6199956" y="4869160"/>
            <a:ext cx="4957567" cy="1015663"/>
          </a:xfrm>
          <a:prstGeom prst="wedgeRoundRectCallout">
            <a:avLst>
              <a:gd name="adj1" fmla="val -21821"/>
              <a:gd name="adj2" fmla="val -103335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코로나 이슈로 인한 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개인 투자자 증시 유입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CDFA7C-832C-4AE7-8A00-816C3ED9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5" y="1294841"/>
            <a:ext cx="4343200" cy="426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C0686AC-0379-491D-986D-4C502E2AC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4841"/>
            <a:ext cx="5445579" cy="29583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2651C05-39E7-440F-A43A-F9283EBBDC13}"/>
              </a:ext>
            </a:extLst>
          </p:cNvPr>
          <p:cNvSpPr/>
          <p:nvPr/>
        </p:nvSpPr>
        <p:spPr>
          <a:xfrm>
            <a:off x="1271463" y="1708264"/>
            <a:ext cx="1872209" cy="1080216"/>
          </a:xfrm>
          <a:prstGeom prst="wedgeRoundRectCallout">
            <a:avLst>
              <a:gd name="adj1" fmla="val -51652"/>
              <a:gd name="adj2" fmla="val 87748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신천지</a:t>
            </a: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C0C85F0B-87EC-4DE1-8BC7-602120195AB1}"/>
              </a:ext>
            </a:extLst>
          </p:cNvPr>
          <p:cNvSpPr/>
          <p:nvPr/>
        </p:nvSpPr>
        <p:spPr>
          <a:xfrm>
            <a:off x="3204893" y="1700809"/>
            <a:ext cx="2315043" cy="1080216"/>
          </a:xfrm>
          <a:prstGeom prst="wedgeRoundRectCallout">
            <a:avLst>
              <a:gd name="adj1" fmla="val -41111"/>
              <a:gd name="adj2" fmla="val 111319"/>
              <a:gd name="adj3" fmla="val 16667"/>
            </a:avLst>
          </a:prstGeom>
          <a:ln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8</a:t>
            </a:r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월</a:t>
            </a:r>
            <a:endParaRPr lang="en-US" altLang="ko-KR" sz="30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/>
            <a:r>
              <a:rPr lang="ko-KR" altLang="en-US" sz="3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광화문 집회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0E4F213-3A5B-43CC-A37C-1A7516EEF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115" b="16012"/>
          <a:stretch/>
        </p:blipFill>
        <p:spPr>
          <a:xfrm>
            <a:off x="7248128" y="1628800"/>
            <a:ext cx="1225969" cy="27312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A8B5D01-E427-465E-8852-22EE88AC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2344" y="1799690"/>
            <a:ext cx="1076127" cy="3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주제 선정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C24EDC-76C3-47CB-AAF6-D9BED4D77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12776"/>
            <a:ext cx="3672408" cy="3672408"/>
          </a:xfrm>
          <a:prstGeom prst="rect">
            <a:avLst/>
          </a:prstGeom>
        </p:spPr>
      </p:pic>
      <p:pic>
        <p:nvPicPr>
          <p:cNvPr id="3074" name="Picture 2" descr="비트코인 가즈아 짤방 모음 : 네이버 블로그">
            <a:extLst>
              <a:ext uri="{FF2B5EF4-FFF2-40B4-BE49-F238E27FC236}">
                <a16:creationId xmlns:a16="http://schemas.microsoft.com/office/drawing/2014/main" id="{AEB04146-0254-4C21-8C98-B7571CB6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005967"/>
            <a:ext cx="4000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존버 짤 모음 - - 막이슈 - 쭉빵카페">
            <a:extLst>
              <a:ext uri="{FF2B5EF4-FFF2-40B4-BE49-F238E27FC236}">
                <a16:creationId xmlns:a16="http://schemas.microsoft.com/office/drawing/2014/main" id="{ABC84FF2-EABE-48F1-8754-7CEFDFE0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2172654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A471C-5D82-4226-A72E-79546D3F2FDE}"/>
              </a:ext>
            </a:extLst>
          </p:cNvPr>
          <p:cNvSpPr txBox="1"/>
          <p:nvPr/>
        </p:nvSpPr>
        <p:spPr>
          <a:xfrm>
            <a:off x="986060" y="5254173"/>
            <a:ext cx="4099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 입문자의 진입장벽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7549D-363F-4AD1-925C-926E3CC8C1A6}"/>
              </a:ext>
            </a:extLst>
          </p:cNvPr>
          <p:cNvSpPr txBox="1"/>
          <p:nvPr/>
        </p:nvSpPr>
        <p:spPr>
          <a:xfrm>
            <a:off x="6437957" y="5254173"/>
            <a:ext cx="4213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주식 입문자의 투자 방식</a:t>
            </a:r>
          </a:p>
        </p:txBody>
      </p:sp>
    </p:spTree>
    <p:extLst>
      <p:ext uri="{BB962C8B-B14F-4D97-AF65-F5344CB8AC3E}">
        <p14:creationId xmlns:p14="http://schemas.microsoft.com/office/powerpoint/2010/main" val="162097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3D0C6FF-CAF9-4881-BB51-1C23482AC246}"/>
              </a:ext>
            </a:extLst>
          </p:cNvPr>
          <p:cNvSpPr/>
          <p:nvPr/>
        </p:nvSpPr>
        <p:spPr>
          <a:xfrm>
            <a:off x="9685706" y="4759712"/>
            <a:ext cx="1594091" cy="17525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5693F-1C48-4A80-A16B-50484BF57E54}"/>
              </a:ext>
            </a:extLst>
          </p:cNvPr>
          <p:cNvSpPr/>
          <p:nvPr/>
        </p:nvSpPr>
        <p:spPr>
          <a:xfrm>
            <a:off x="624416" y="1197630"/>
            <a:ext cx="10872184" cy="539972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F2CC260-95AE-4AB3-A6E1-8485A89027AB}"/>
              </a:ext>
            </a:extLst>
          </p:cNvPr>
          <p:cNvSpPr/>
          <p:nvPr/>
        </p:nvSpPr>
        <p:spPr>
          <a:xfrm>
            <a:off x="6888090" y="1412776"/>
            <a:ext cx="4392486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저장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처리</a:t>
            </a:r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20F6F0E-25FC-44A8-BE06-326B8CCF9195}"/>
              </a:ext>
            </a:extLst>
          </p:cNvPr>
          <p:cNvSpPr/>
          <p:nvPr/>
        </p:nvSpPr>
        <p:spPr>
          <a:xfrm>
            <a:off x="4223793" y="1412776"/>
            <a:ext cx="2088231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수집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B87B01AA-9B14-4926-8748-681BC99232E0}"/>
              </a:ext>
            </a:extLst>
          </p:cNvPr>
          <p:cNvSpPr/>
          <p:nvPr/>
        </p:nvSpPr>
        <p:spPr>
          <a:xfrm rot="5400000">
            <a:off x="6447048" y="1575588"/>
            <a:ext cx="319272" cy="106424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BBA2776A-6DE8-4DB9-BC40-90F6E5854110}"/>
              </a:ext>
            </a:extLst>
          </p:cNvPr>
          <p:cNvSpPr/>
          <p:nvPr/>
        </p:nvSpPr>
        <p:spPr>
          <a:xfrm rot="5400000">
            <a:off x="3774942" y="1575588"/>
            <a:ext cx="319272" cy="106424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1FC77C-4891-486A-B468-5B2974F1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00"/>
          <a:stretch/>
        </p:blipFill>
        <p:spPr>
          <a:xfrm>
            <a:off x="6960096" y="2115641"/>
            <a:ext cx="2693165" cy="12194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522DD2-31C0-444C-B0B1-16635F20027A}"/>
              </a:ext>
            </a:extLst>
          </p:cNvPr>
          <p:cNvGrpSpPr/>
          <p:nvPr/>
        </p:nvGrpSpPr>
        <p:grpSpPr>
          <a:xfrm>
            <a:off x="4369340" y="2111752"/>
            <a:ext cx="1855061" cy="1219488"/>
            <a:chOff x="2637967" y="2117579"/>
            <a:chExt cx="1855061" cy="121948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4B10065-4D49-420E-9C2A-AE85E4DF8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3789" y="2117579"/>
              <a:ext cx="1829239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9083597-DD1A-48D6-8D48-FC71C23759A8}"/>
                </a:ext>
              </a:extLst>
            </p:cNvPr>
            <p:cNvSpPr/>
            <p:nvPr/>
          </p:nvSpPr>
          <p:spPr>
            <a:xfrm>
              <a:off x="2637967" y="2456379"/>
              <a:ext cx="1855061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금융 데이터 수집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5CBD61-3C81-49BE-980B-2BB6AD92D0F7}"/>
                </a:ext>
              </a:extLst>
            </p:cNvPr>
            <p:cNvSpPr/>
            <p:nvPr/>
          </p:nvSpPr>
          <p:spPr>
            <a:xfrm>
              <a:off x="2637967" y="2117579"/>
              <a:ext cx="1855061" cy="121948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F6818DD-4BD6-453D-9BC2-03CEF0274C52}"/>
              </a:ext>
            </a:extLst>
          </p:cNvPr>
          <p:cNvGrpSpPr/>
          <p:nvPr/>
        </p:nvGrpSpPr>
        <p:grpSpPr>
          <a:xfrm>
            <a:off x="1036470" y="2000657"/>
            <a:ext cx="2422924" cy="2123187"/>
            <a:chOff x="983432" y="2073017"/>
            <a:chExt cx="2422924" cy="212318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6A9BE4-1372-4F4D-869E-EA45F8FF9D4A}"/>
                </a:ext>
              </a:extLst>
            </p:cNvPr>
            <p:cNvSpPr/>
            <p:nvPr/>
          </p:nvSpPr>
          <p:spPr>
            <a:xfrm>
              <a:off x="983432" y="2073017"/>
              <a:ext cx="2422924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정형 데이터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3167E1-CFEC-4191-BE76-02CE1AC480FD}"/>
                </a:ext>
              </a:extLst>
            </p:cNvPr>
            <p:cNvSpPr/>
            <p:nvPr/>
          </p:nvSpPr>
          <p:spPr>
            <a:xfrm>
              <a:off x="1053676" y="2586885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시가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61178C-AFBE-42F6-943C-A235FA006B7E}"/>
                </a:ext>
              </a:extLst>
            </p:cNvPr>
            <p:cNvSpPr/>
            <p:nvPr/>
          </p:nvSpPr>
          <p:spPr>
            <a:xfrm>
              <a:off x="2239182" y="2586885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고가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1253BFE-CF23-4E3D-A479-62B8AB1F6E32}"/>
                </a:ext>
              </a:extLst>
            </p:cNvPr>
            <p:cNvSpPr/>
            <p:nvPr/>
          </p:nvSpPr>
          <p:spPr>
            <a:xfrm>
              <a:off x="1053676" y="3060203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저가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036DF19-8B9E-4D49-8D47-3B83E6111D63}"/>
                </a:ext>
              </a:extLst>
            </p:cNvPr>
            <p:cNvSpPr/>
            <p:nvPr/>
          </p:nvSpPr>
          <p:spPr>
            <a:xfrm>
              <a:off x="2239182" y="3060203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종가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F1638A-444D-48E7-8390-487DDCF9DFC3}"/>
                </a:ext>
              </a:extLst>
            </p:cNvPr>
            <p:cNvSpPr/>
            <p:nvPr/>
          </p:nvSpPr>
          <p:spPr>
            <a:xfrm>
              <a:off x="1053676" y="3533521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거래량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60646CC-1B70-4731-A231-4EDA8D684C44}"/>
                </a:ext>
              </a:extLst>
            </p:cNvPr>
            <p:cNvSpPr/>
            <p:nvPr/>
          </p:nvSpPr>
          <p:spPr>
            <a:xfrm>
              <a:off x="2239182" y="3533521"/>
              <a:ext cx="1080033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변동률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4A3EA0D-99E8-4348-AC3E-E63445988485}"/>
                </a:ext>
              </a:extLst>
            </p:cNvPr>
            <p:cNvSpPr/>
            <p:nvPr/>
          </p:nvSpPr>
          <p:spPr>
            <a:xfrm>
              <a:off x="983432" y="2073018"/>
              <a:ext cx="2422924" cy="212318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08F087-C3C7-4315-B5D7-3E91A055B59B}"/>
              </a:ext>
            </a:extLst>
          </p:cNvPr>
          <p:cNvGrpSpPr/>
          <p:nvPr/>
        </p:nvGrpSpPr>
        <p:grpSpPr>
          <a:xfrm>
            <a:off x="1036470" y="4293096"/>
            <a:ext cx="2422924" cy="2123187"/>
            <a:chOff x="983432" y="4077071"/>
            <a:chExt cx="2422924" cy="212318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6D8F54E-023C-4001-98E8-819C2B0EBFB2}"/>
                </a:ext>
              </a:extLst>
            </p:cNvPr>
            <p:cNvSpPr/>
            <p:nvPr/>
          </p:nvSpPr>
          <p:spPr>
            <a:xfrm>
              <a:off x="983432" y="4077071"/>
              <a:ext cx="2422924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비정형 데이터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715AFC-D7E4-4761-A76B-D658057545A3}"/>
                </a:ext>
              </a:extLst>
            </p:cNvPr>
            <p:cNvSpPr/>
            <p:nvPr/>
          </p:nvSpPr>
          <p:spPr>
            <a:xfrm>
              <a:off x="1349958" y="5738328"/>
              <a:ext cx="1681149" cy="430310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주식 관련 기사</a:t>
              </a:r>
            </a:p>
          </p:txBody>
        </p:sp>
        <p:pic>
          <p:nvPicPr>
            <p:cNvPr id="44" name="Picture 6" descr="팍스넷 - 대한민국 No.1 증권 포탈플랫폼 – Apps on Google Play">
              <a:extLst>
                <a:ext uri="{FF2B5EF4-FFF2-40B4-BE49-F238E27FC236}">
                  <a16:creationId xmlns:a16="http://schemas.microsoft.com/office/drawing/2014/main" id="{135FC50E-8FD6-42E7-9C7F-6F2851B41B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91" t="28950" r="30332" b="25568"/>
            <a:stretch/>
          </p:blipFill>
          <p:spPr bwMode="auto">
            <a:xfrm>
              <a:off x="1121453" y="4542671"/>
              <a:ext cx="2138162" cy="1221419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32366B-7458-46BA-822D-349DC0C9229E}"/>
                </a:ext>
              </a:extLst>
            </p:cNvPr>
            <p:cNvSpPr/>
            <p:nvPr/>
          </p:nvSpPr>
          <p:spPr>
            <a:xfrm>
              <a:off x="983432" y="4077072"/>
              <a:ext cx="2422924" cy="2123186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F407989-428E-4CAE-8734-3F1DE462DB43}"/>
              </a:ext>
            </a:extLst>
          </p:cNvPr>
          <p:cNvGrpSpPr/>
          <p:nvPr/>
        </p:nvGrpSpPr>
        <p:grpSpPr>
          <a:xfrm>
            <a:off x="6914210" y="5215590"/>
            <a:ext cx="1414038" cy="1266945"/>
            <a:chOff x="5180606" y="4575372"/>
            <a:chExt cx="1414038" cy="126694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0B80F99-B300-485A-A55D-D06300CC7C8C}"/>
                </a:ext>
              </a:extLst>
            </p:cNvPr>
            <p:cNvGrpSpPr/>
            <p:nvPr/>
          </p:nvGrpSpPr>
          <p:grpSpPr>
            <a:xfrm>
              <a:off x="5520256" y="4599952"/>
              <a:ext cx="786036" cy="949110"/>
              <a:chOff x="3736155" y="4609927"/>
              <a:chExt cx="786036" cy="949110"/>
            </a:xfrm>
          </p:grpSpPr>
          <p:pic>
            <p:nvPicPr>
              <p:cNvPr id="52" name="Picture 4" descr="MeCab システム辞書への単語追加（mecab-ipadic-neologd） | あぱーブログ">
                <a:extLst>
                  <a:ext uri="{FF2B5EF4-FFF2-40B4-BE49-F238E27FC236}">
                    <a16:creationId xmlns:a16="http://schemas.microsoft.com/office/drawing/2014/main" id="{26711DC7-D910-4D3E-99D2-EF9CD91399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82" t="29014" r="36954" b="3575"/>
              <a:stretch/>
            </p:blipFill>
            <p:spPr bwMode="auto">
              <a:xfrm>
                <a:off x="3736155" y="4609927"/>
                <a:ext cx="786036" cy="949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평행 사변형 52">
                <a:extLst>
                  <a:ext uri="{FF2B5EF4-FFF2-40B4-BE49-F238E27FC236}">
                    <a16:creationId xmlns:a16="http://schemas.microsoft.com/office/drawing/2014/main" id="{E19EBD5B-2F63-419F-8AFA-173429B292F6}"/>
                  </a:ext>
                </a:extLst>
              </p:cNvPr>
              <p:cNvSpPr/>
              <p:nvPr/>
            </p:nvSpPr>
            <p:spPr>
              <a:xfrm>
                <a:off x="3886319" y="4698467"/>
                <a:ext cx="485708" cy="89337"/>
              </a:xfrm>
              <a:prstGeom prst="parallelogram">
                <a:avLst/>
              </a:prstGeom>
              <a:solidFill>
                <a:srgbClr val="880303"/>
              </a:solidFill>
              <a:ln>
                <a:solidFill>
                  <a:srgbClr val="88030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B3F8723-1F7A-47FF-BEB2-E0202BC9F1CB}"/>
                </a:ext>
              </a:extLst>
            </p:cNvPr>
            <p:cNvSpPr/>
            <p:nvPr/>
          </p:nvSpPr>
          <p:spPr>
            <a:xfrm>
              <a:off x="5180606" y="5478420"/>
              <a:ext cx="1414038" cy="3638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 err="1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긍부정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사전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6563615-D070-4AA2-B4AB-3E22F32AD429}"/>
                </a:ext>
              </a:extLst>
            </p:cNvPr>
            <p:cNvSpPr/>
            <p:nvPr/>
          </p:nvSpPr>
          <p:spPr>
            <a:xfrm>
              <a:off x="5231904" y="4575372"/>
              <a:ext cx="1362740" cy="1266945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A45786E4-99DC-4FED-9860-AB36CB264E15}"/>
              </a:ext>
            </a:extLst>
          </p:cNvPr>
          <p:cNvSpPr/>
          <p:nvPr/>
        </p:nvSpPr>
        <p:spPr>
          <a:xfrm>
            <a:off x="3590569" y="2317132"/>
            <a:ext cx="71292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69574561-4C2C-4142-B505-CE34E689BD10}"/>
              </a:ext>
            </a:extLst>
          </p:cNvPr>
          <p:cNvSpPr/>
          <p:nvPr/>
        </p:nvSpPr>
        <p:spPr>
          <a:xfrm>
            <a:off x="3590568" y="4368258"/>
            <a:ext cx="712928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CA5CB6C-56F5-45C3-9D7C-F4BBDF7490C2}"/>
              </a:ext>
            </a:extLst>
          </p:cNvPr>
          <p:cNvSpPr/>
          <p:nvPr/>
        </p:nvSpPr>
        <p:spPr>
          <a:xfrm>
            <a:off x="9827420" y="2815838"/>
            <a:ext cx="1333119" cy="6131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b="0" i="0" dirty="0">
              <a:solidFill>
                <a:srgbClr val="333333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b="0" i="0" dirty="0">
                <a:solidFill>
                  <a:srgbClr val="333333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계산</a:t>
            </a:r>
            <a:endParaRPr lang="ko-KR" altLang="en-US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C50C1E3F-2052-4BE9-9135-4A3896DEC65D}"/>
              </a:ext>
            </a:extLst>
          </p:cNvPr>
          <p:cNvSpPr/>
          <p:nvPr/>
        </p:nvSpPr>
        <p:spPr>
          <a:xfrm rot="5400000">
            <a:off x="7492786" y="4729139"/>
            <a:ext cx="291889" cy="638110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9F44662A-970B-4D3F-97E3-2E9FDDEEAAB6}"/>
              </a:ext>
            </a:extLst>
          </p:cNvPr>
          <p:cNvSpPr/>
          <p:nvPr/>
        </p:nvSpPr>
        <p:spPr>
          <a:xfrm rot="5400000">
            <a:off x="9874872" y="3984337"/>
            <a:ext cx="1154641" cy="28653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8B5A4E-C71D-4178-ACC7-93544378860C}"/>
              </a:ext>
            </a:extLst>
          </p:cNvPr>
          <p:cNvSpPr/>
          <p:nvPr/>
        </p:nvSpPr>
        <p:spPr>
          <a:xfrm>
            <a:off x="839416" y="1416370"/>
            <a:ext cx="2808311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원천 데이터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C28EFB7-A7B3-4EE8-B985-81BE92C77CEB}"/>
              </a:ext>
            </a:extLst>
          </p:cNvPr>
          <p:cNvGrpSpPr/>
          <p:nvPr/>
        </p:nvGrpSpPr>
        <p:grpSpPr>
          <a:xfrm>
            <a:off x="4367808" y="3859593"/>
            <a:ext cx="1859413" cy="1297599"/>
            <a:chOff x="5102243" y="4075617"/>
            <a:chExt cx="1859413" cy="1297599"/>
          </a:xfrm>
        </p:grpSpPr>
        <p:pic>
          <p:nvPicPr>
            <p:cNvPr id="59" name="Picture 2" descr="Beautiful Soup 4 | Funthon">
              <a:extLst>
                <a:ext uri="{FF2B5EF4-FFF2-40B4-BE49-F238E27FC236}">
                  <a16:creationId xmlns:a16="http://schemas.microsoft.com/office/drawing/2014/main" id="{29AF8CEE-74E7-4A98-9532-1728AFF3D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3474" y="4075617"/>
              <a:ext cx="1588745" cy="68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38CEC17-4EAE-4C69-9C32-D7E413AA7D6B}"/>
                </a:ext>
              </a:extLst>
            </p:cNvPr>
            <p:cNvSpPr/>
            <p:nvPr/>
          </p:nvSpPr>
          <p:spPr>
            <a:xfrm>
              <a:off x="5106595" y="4107850"/>
              <a:ext cx="1855061" cy="121948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A30C274-BDF1-456B-BBE7-F02900C0EBDA}"/>
                </a:ext>
              </a:extLst>
            </p:cNvPr>
            <p:cNvSpPr/>
            <p:nvPr/>
          </p:nvSpPr>
          <p:spPr>
            <a:xfrm>
              <a:off x="5102243" y="4492528"/>
              <a:ext cx="1855061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웹 </a:t>
              </a:r>
              <a:r>
                <a:rPr lang="ko-KR" altLang="en-US" b="0" i="0" dirty="0" err="1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크롤링</a:t>
              </a:r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31A4531F-800E-4E2D-954E-C70391FBD167}"/>
              </a:ext>
            </a:extLst>
          </p:cNvPr>
          <p:cNvSpPr/>
          <p:nvPr/>
        </p:nvSpPr>
        <p:spPr>
          <a:xfrm>
            <a:off x="6312024" y="2317132"/>
            <a:ext cx="57606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375528-3EEB-43D2-B7AB-01BE32BADF47}"/>
              </a:ext>
            </a:extLst>
          </p:cNvPr>
          <p:cNvGrpSpPr/>
          <p:nvPr/>
        </p:nvGrpSpPr>
        <p:grpSpPr>
          <a:xfrm>
            <a:off x="6931712" y="3992153"/>
            <a:ext cx="1414039" cy="1031461"/>
            <a:chOff x="5210597" y="5252287"/>
            <a:chExt cx="1414039" cy="1031461"/>
          </a:xfrm>
        </p:grpSpPr>
        <p:pic>
          <p:nvPicPr>
            <p:cNvPr id="85" name="Picture 4" descr="MeCab システム辞書への単語追加（mecab-ipadic-neologd） | あぱーブログ">
              <a:extLst>
                <a:ext uri="{FF2B5EF4-FFF2-40B4-BE49-F238E27FC236}">
                  <a16:creationId xmlns:a16="http://schemas.microsoft.com/office/drawing/2014/main" id="{89BDF970-8F3D-4F43-B132-54329B918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01" t="6984" r="27593" b="73578"/>
            <a:stretch/>
          </p:blipFill>
          <p:spPr bwMode="auto">
            <a:xfrm>
              <a:off x="5300399" y="5280003"/>
              <a:ext cx="1234434" cy="28605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B726FD1-29D9-4073-BA45-737A6CF34EF1}"/>
                </a:ext>
              </a:extLst>
            </p:cNvPr>
            <p:cNvSpPr/>
            <p:nvPr/>
          </p:nvSpPr>
          <p:spPr>
            <a:xfrm>
              <a:off x="5236247" y="5252287"/>
              <a:ext cx="1362740" cy="880689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3E89D5C-5D63-4608-9016-DDAE49D9AABD}"/>
                </a:ext>
              </a:extLst>
            </p:cNvPr>
            <p:cNvSpPr/>
            <p:nvPr/>
          </p:nvSpPr>
          <p:spPr>
            <a:xfrm>
              <a:off x="5210597" y="5403060"/>
              <a:ext cx="1414039" cy="8806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ko-KR" altLang="en-US" b="0" i="0" dirty="0">
                  <a:solidFill>
                    <a:schemeClr val="tx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형태소 분석 라이브러리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77" name="화살표: 위로 굽음 76">
            <a:extLst>
              <a:ext uri="{FF2B5EF4-FFF2-40B4-BE49-F238E27FC236}">
                <a16:creationId xmlns:a16="http://schemas.microsoft.com/office/drawing/2014/main" id="{A80F41F1-6ADF-4997-B60C-B2DD3F2F72DF}"/>
              </a:ext>
            </a:extLst>
          </p:cNvPr>
          <p:cNvSpPr/>
          <p:nvPr/>
        </p:nvSpPr>
        <p:spPr>
          <a:xfrm rot="10800000">
            <a:off x="9725103" y="2390137"/>
            <a:ext cx="878698" cy="376752"/>
          </a:xfrm>
          <a:prstGeom prst="bentUpArrow">
            <a:avLst>
              <a:gd name="adj1" fmla="val 37383"/>
              <a:gd name="adj2" fmla="val 41098"/>
              <a:gd name="adj3" fmla="val 34906"/>
            </a:avLst>
          </a:prstGeom>
          <a:solidFill>
            <a:srgbClr val="53D5BF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4DBD062D-2B67-47B0-BF9C-2326ACDEAC1D}"/>
              </a:ext>
            </a:extLst>
          </p:cNvPr>
          <p:cNvSpPr/>
          <p:nvPr/>
        </p:nvSpPr>
        <p:spPr>
          <a:xfrm>
            <a:off x="6312023" y="4365628"/>
            <a:ext cx="576067" cy="641325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A8E88B16-99F2-44C3-861A-7E19ABB0ED4C}"/>
              </a:ext>
            </a:extLst>
          </p:cNvPr>
          <p:cNvSpPr/>
          <p:nvPr/>
        </p:nvSpPr>
        <p:spPr>
          <a:xfrm>
            <a:off x="8472263" y="5649804"/>
            <a:ext cx="1180997" cy="286539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4" name="화살표: 위로 굽음 93">
            <a:extLst>
              <a:ext uri="{FF2B5EF4-FFF2-40B4-BE49-F238E27FC236}">
                <a16:creationId xmlns:a16="http://schemas.microsoft.com/office/drawing/2014/main" id="{B4EBACBF-A2CF-432F-A13F-799A21247C91}"/>
              </a:ext>
            </a:extLst>
          </p:cNvPr>
          <p:cNvSpPr/>
          <p:nvPr/>
        </p:nvSpPr>
        <p:spPr>
          <a:xfrm rot="5400000">
            <a:off x="8361600" y="4075880"/>
            <a:ext cx="1867547" cy="638109"/>
          </a:xfrm>
          <a:prstGeom prst="bentUpArrow">
            <a:avLst>
              <a:gd name="adj1" fmla="val 23306"/>
              <a:gd name="adj2" fmla="val 23229"/>
              <a:gd name="adj3" fmla="val 21574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EBD84A-4E5B-4372-923A-619A1376FB2A}"/>
              </a:ext>
            </a:extLst>
          </p:cNvPr>
          <p:cNvSpPr/>
          <p:nvPr/>
        </p:nvSpPr>
        <p:spPr>
          <a:xfrm>
            <a:off x="9812206" y="3992152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B9083F5-F74B-46D9-8B82-A942012B1AAD}"/>
              </a:ext>
            </a:extLst>
          </p:cNvPr>
          <p:cNvSpPr/>
          <p:nvPr/>
        </p:nvSpPr>
        <p:spPr>
          <a:xfrm>
            <a:off x="8472263" y="3992152"/>
            <a:ext cx="1169877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정보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DFEF98-B9AB-4275-B109-7C0411D87B59}"/>
              </a:ext>
            </a:extLst>
          </p:cNvPr>
          <p:cNvSpPr/>
          <p:nvPr/>
        </p:nvSpPr>
        <p:spPr>
          <a:xfrm>
            <a:off x="8453191" y="5964727"/>
            <a:ext cx="1180997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점수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9" name="Picture 2" descr="Csv Icon of Flat style - Available in SVG, PNG, EPS, AI &amp; Icon fonts">
            <a:extLst>
              <a:ext uri="{FF2B5EF4-FFF2-40B4-BE49-F238E27FC236}">
                <a16:creationId xmlns:a16="http://schemas.microsoft.com/office/drawing/2014/main" id="{CDBB4B4D-06B4-43B0-9DAB-37F4CD37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84" y="4803871"/>
            <a:ext cx="1289425" cy="12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C7D3631-7BAF-4794-913C-F6DB0AC0F762}"/>
              </a:ext>
            </a:extLst>
          </p:cNvPr>
          <p:cNvSpPr/>
          <p:nvPr/>
        </p:nvSpPr>
        <p:spPr>
          <a:xfrm>
            <a:off x="9670276" y="6058163"/>
            <a:ext cx="1594091" cy="467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6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C0575E-51C9-480F-A7C4-467680F4FA7E}"/>
              </a:ext>
            </a:extLst>
          </p:cNvPr>
          <p:cNvGrpSpPr/>
          <p:nvPr/>
        </p:nvGrpSpPr>
        <p:grpSpPr>
          <a:xfrm>
            <a:off x="9489498" y="1416370"/>
            <a:ext cx="2439150" cy="2335911"/>
            <a:chOff x="8040216" y="4005802"/>
            <a:chExt cx="2439150" cy="233591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7CC601-7B3F-4F12-9797-6156F874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0216" y="4471438"/>
              <a:ext cx="2439150" cy="1870275"/>
            </a:xfrm>
            <a:prstGeom prst="rect">
              <a:avLst/>
            </a:prstGeom>
          </p:spPr>
        </p:pic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6FBF5116-9416-4634-9D06-916D4B144B80}"/>
                </a:ext>
              </a:extLst>
            </p:cNvPr>
            <p:cNvSpPr/>
            <p:nvPr/>
          </p:nvSpPr>
          <p:spPr>
            <a:xfrm>
              <a:off x="8103381" y="4005802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5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85693F-1C48-4A80-A16B-50484BF57E54}"/>
              </a:ext>
            </a:extLst>
          </p:cNvPr>
          <p:cNvSpPr/>
          <p:nvPr/>
        </p:nvSpPr>
        <p:spPr>
          <a:xfrm>
            <a:off x="242165" y="1213169"/>
            <a:ext cx="11737304" cy="539972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개념도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98B5A4E-C71D-4178-ACC7-93544378860C}"/>
              </a:ext>
            </a:extLst>
          </p:cNvPr>
          <p:cNvSpPr/>
          <p:nvPr/>
        </p:nvSpPr>
        <p:spPr>
          <a:xfrm>
            <a:off x="414859" y="1416370"/>
            <a:ext cx="5832648" cy="43204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분석</a:t>
            </a:r>
          </a:p>
        </p:txBody>
      </p:sp>
      <p:sp>
        <p:nvSpPr>
          <p:cNvPr id="3" name="설명선: 오른쪽 화살표 2">
            <a:extLst>
              <a:ext uri="{FF2B5EF4-FFF2-40B4-BE49-F238E27FC236}">
                <a16:creationId xmlns:a16="http://schemas.microsoft.com/office/drawing/2014/main" id="{5268E15A-B18D-401F-9B52-92BA8A4D8E9C}"/>
              </a:ext>
            </a:extLst>
          </p:cNvPr>
          <p:cNvSpPr/>
          <p:nvPr/>
        </p:nvSpPr>
        <p:spPr>
          <a:xfrm>
            <a:off x="414859" y="2067158"/>
            <a:ext cx="6624736" cy="3234050"/>
          </a:xfrm>
          <a:prstGeom prst="rightArrowCallout">
            <a:avLst>
              <a:gd name="adj1" fmla="val 32336"/>
              <a:gd name="adj2" fmla="val 25000"/>
              <a:gd name="adj3" fmla="val 14403"/>
              <a:gd name="adj4" fmla="val 87298"/>
            </a:avLst>
          </a:prstGeom>
          <a:solidFill>
            <a:srgbClr val="D2F7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BEBD84A-4E5B-4372-923A-619A1376FB2A}"/>
              </a:ext>
            </a:extLst>
          </p:cNvPr>
          <p:cNvSpPr/>
          <p:nvPr/>
        </p:nvSpPr>
        <p:spPr>
          <a:xfrm>
            <a:off x="2152328" y="3643213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이동평균선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B9083F5-F74B-46D9-8B82-A942012B1AAD}"/>
              </a:ext>
            </a:extLst>
          </p:cNvPr>
          <p:cNvSpPr/>
          <p:nvPr/>
        </p:nvSpPr>
        <p:spPr>
          <a:xfrm>
            <a:off x="2152328" y="3114775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정보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DFEF98-B9AB-4275-B109-7C0411D87B59}"/>
              </a:ext>
            </a:extLst>
          </p:cNvPr>
          <p:cNvSpPr/>
          <p:nvPr/>
        </p:nvSpPr>
        <p:spPr>
          <a:xfrm>
            <a:off x="2152328" y="4199079"/>
            <a:ext cx="1333119" cy="3625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i="0" dirty="0">
                <a:solidFill>
                  <a:schemeClr val="tx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감성 점수</a:t>
            </a:r>
            <a:endParaRPr lang="en-US" altLang="ko-KR" i="0" dirty="0">
              <a:solidFill>
                <a:schemeClr val="tx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50" name="Picture 2" descr="Csv Icon of Flat style - Available in SVG, PNG, EPS, AI &amp; Icon fonts">
            <a:extLst>
              <a:ext uri="{FF2B5EF4-FFF2-40B4-BE49-F238E27FC236}">
                <a16:creationId xmlns:a16="http://schemas.microsoft.com/office/drawing/2014/main" id="{7D15190E-BAC4-4520-946C-F894F498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924944"/>
            <a:ext cx="1799125" cy="179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FA5538-418E-4B6D-99EA-5004B0FF76FC}"/>
              </a:ext>
            </a:extLst>
          </p:cNvPr>
          <p:cNvGrpSpPr/>
          <p:nvPr/>
        </p:nvGrpSpPr>
        <p:grpSpPr>
          <a:xfrm>
            <a:off x="4382790" y="2186394"/>
            <a:ext cx="1645399" cy="3005234"/>
            <a:chOff x="5273300" y="2436396"/>
            <a:chExt cx="1645399" cy="3005234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319C60D-3260-48AB-ADB5-392D44E7E97D}"/>
                </a:ext>
              </a:extLst>
            </p:cNvPr>
            <p:cNvSpPr/>
            <p:nvPr/>
          </p:nvSpPr>
          <p:spPr>
            <a:xfrm>
              <a:off x="5273300" y="2436396"/>
              <a:ext cx="1645399" cy="41183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학습 모델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88AD5AE-6CA0-4024-9DC3-32EFCC50C2B5}"/>
                </a:ext>
              </a:extLst>
            </p:cNvPr>
            <p:cNvSpPr/>
            <p:nvPr/>
          </p:nvSpPr>
          <p:spPr>
            <a:xfrm>
              <a:off x="5367215" y="2923302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RNN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13E9436-DC73-4045-B6EF-604BD04E8AB6}"/>
                </a:ext>
              </a:extLst>
            </p:cNvPr>
            <p:cNvSpPr/>
            <p:nvPr/>
          </p:nvSpPr>
          <p:spPr>
            <a:xfrm>
              <a:off x="5367215" y="3540636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LSTM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D74A85C-5C32-44FA-976F-2423C79CAE53}"/>
                </a:ext>
              </a:extLst>
            </p:cNvPr>
            <p:cNvSpPr/>
            <p:nvPr/>
          </p:nvSpPr>
          <p:spPr>
            <a:xfrm>
              <a:off x="5367215" y="4163032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0" dirty="0">
                  <a:solidFill>
                    <a:srgbClr val="000000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Bidirectional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LSTM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1DF83C0-D82B-4E9C-977F-EA41E46BAEB4}"/>
                </a:ext>
              </a:extLst>
            </p:cNvPr>
            <p:cNvSpPr/>
            <p:nvPr/>
          </p:nvSpPr>
          <p:spPr>
            <a:xfrm>
              <a:off x="5273300" y="2436396"/>
              <a:ext cx="1645399" cy="3005234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86FFA7-D9A6-4CC7-B2FF-3440DABC5F30}"/>
                </a:ext>
              </a:extLst>
            </p:cNvPr>
            <p:cNvSpPr/>
            <p:nvPr/>
          </p:nvSpPr>
          <p:spPr>
            <a:xfrm>
              <a:off x="5361475" y="4785428"/>
              <a:ext cx="1457570" cy="581126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i="0" dirty="0"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GRU</a:t>
              </a:r>
              <a:endParaRPr lang="ko-KR" altLang="en-US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5B9604D-39F1-41C8-8A18-F73D3CD5CE6C}"/>
              </a:ext>
            </a:extLst>
          </p:cNvPr>
          <p:cNvSpPr/>
          <p:nvPr/>
        </p:nvSpPr>
        <p:spPr>
          <a:xfrm>
            <a:off x="506929" y="2186302"/>
            <a:ext cx="3076283" cy="4118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시계열 데이터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67AC47-A272-40BE-A45B-B1F6AB8ACDBB}"/>
              </a:ext>
            </a:extLst>
          </p:cNvPr>
          <p:cNvSpPr/>
          <p:nvPr/>
        </p:nvSpPr>
        <p:spPr>
          <a:xfrm>
            <a:off x="506929" y="2181566"/>
            <a:ext cx="3076283" cy="300523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AE937E09-A269-4E6F-BFDE-645BE4631951}"/>
              </a:ext>
            </a:extLst>
          </p:cNvPr>
          <p:cNvSpPr/>
          <p:nvPr/>
        </p:nvSpPr>
        <p:spPr>
          <a:xfrm>
            <a:off x="3658520" y="2994751"/>
            <a:ext cx="626506" cy="1378864"/>
          </a:xfrm>
          <a:prstGeom prst="rightArrow">
            <a:avLst/>
          </a:prstGeom>
          <a:solidFill>
            <a:srgbClr val="53D5BF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F714D7-7F6E-48F2-94C5-CB7E76982617}"/>
              </a:ext>
            </a:extLst>
          </p:cNvPr>
          <p:cNvGrpSpPr/>
          <p:nvPr/>
        </p:nvGrpSpPr>
        <p:grpSpPr>
          <a:xfrm>
            <a:off x="7212289" y="4035492"/>
            <a:ext cx="2312820" cy="2238106"/>
            <a:chOff x="7174401" y="1391380"/>
            <a:chExt cx="2312820" cy="223810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3CC0B2F-30E2-4120-906F-FF958A37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401" y="1821418"/>
              <a:ext cx="2312820" cy="1808068"/>
            </a:xfrm>
            <a:prstGeom prst="rect">
              <a:avLst/>
            </a:prstGeom>
          </p:spPr>
        </p:pic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198C0DD6-A677-4801-B1D6-DBC75B5C135C}"/>
                </a:ext>
              </a:extLst>
            </p:cNvPr>
            <p:cNvSpPr/>
            <p:nvPr/>
          </p:nvSpPr>
          <p:spPr>
            <a:xfrm>
              <a:off x="7174401" y="1391380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20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AF30DA-3FB2-4BAE-9819-B7C67C0183F4}"/>
              </a:ext>
            </a:extLst>
          </p:cNvPr>
          <p:cNvGrpSpPr/>
          <p:nvPr/>
        </p:nvGrpSpPr>
        <p:grpSpPr>
          <a:xfrm>
            <a:off x="7113234" y="1416370"/>
            <a:ext cx="2439150" cy="2335911"/>
            <a:chOff x="7113234" y="1416370"/>
            <a:chExt cx="2439150" cy="23359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7DB69D6-B39B-471E-89CA-4C00D161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234" y="1882006"/>
              <a:ext cx="2439150" cy="1870275"/>
            </a:xfrm>
            <a:prstGeom prst="rect">
              <a:avLst/>
            </a:prstGeom>
          </p:spPr>
        </p:pic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B1990FCA-530B-46E7-B983-7197BE598496}"/>
                </a:ext>
              </a:extLst>
            </p:cNvPr>
            <p:cNvSpPr/>
            <p:nvPr/>
          </p:nvSpPr>
          <p:spPr>
            <a:xfrm>
              <a:off x="7176399" y="1416370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1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441DAE-E8A7-401C-9EF5-38B11AB6A8F4}"/>
              </a:ext>
            </a:extLst>
          </p:cNvPr>
          <p:cNvGrpSpPr/>
          <p:nvPr/>
        </p:nvGrpSpPr>
        <p:grpSpPr>
          <a:xfrm>
            <a:off x="9529021" y="4035492"/>
            <a:ext cx="2399627" cy="2409466"/>
            <a:chOff x="9529021" y="4035492"/>
            <a:chExt cx="2399627" cy="240946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17F88B7-0E35-4016-9706-2822D7086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021" y="4438301"/>
              <a:ext cx="2399627" cy="2006657"/>
            </a:xfrm>
            <a:prstGeom prst="rect">
              <a:avLst/>
            </a:prstGeom>
          </p:spPr>
        </p:pic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87E69ED0-73C9-401E-B346-9586CE8C9DBB}"/>
                </a:ext>
              </a:extLst>
            </p:cNvPr>
            <p:cNvSpPr/>
            <p:nvPr/>
          </p:nvSpPr>
          <p:spPr>
            <a:xfrm>
              <a:off x="9572425" y="4035492"/>
              <a:ext cx="2312820" cy="43204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60</a:t>
              </a:r>
              <a:r>
                <a:rPr lang="ko-KR" altLang="en-US" sz="2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일 후 주가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4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구성도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A4B309-C41D-419B-BB8B-F663BB8BA18F}"/>
              </a:ext>
            </a:extLst>
          </p:cNvPr>
          <p:cNvSpPr/>
          <p:nvPr/>
        </p:nvSpPr>
        <p:spPr>
          <a:xfrm>
            <a:off x="624416" y="1197631"/>
            <a:ext cx="10872184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0A91FFC-6124-4B7A-9486-F8EF922B4BDF}"/>
              </a:ext>
            </a:extLst>
          </p:cNvPr>
          <p:cNvSpPr/>
          <p:nvPr/>
        </p:nvSpPr>
        <p:spPr>
          <a:xfrm>
            <a:off x="624416" y="2996952"/>
            <a:ext cx="10872184" cy="1655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283931-CF26-41CB-AB49-AB247C420EED}"/>
              </a:ext>
            </a:extLst>
          </p:cNvPr>
          <p:cNvSpPr/>
          <p:nvPr/>
        </p:nvSpPr>
        <p:spPr>
          <a:xfrm>
            <a:off x="624416" y="4796273"/>
            <a:ext cx="10872184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29CFFE-0FFE-4129-8A9D-575877577B2C}"/>
              </a:ext>
            </a:extLst>
          </p:cNvPr>
          <p:cNvSpPr/>
          <p:nvPr/>
        </p:nvSpPr>
        <p:spPr>
          <a:xfrm>
            <a:off x="624416" y="1197631"/>
            <a:ext cx="2519256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4525C0-8DAB-47C6-B950-726756AE9C64}"/>
              </a:ext>
            </a:extLst>
          </p:cNvPr>
          <p:cNvSpPr/>
          <p:nvPr/>
        </p:nvSpPr>
        <p:spPr>
          <a:xfrm>
            <a:off x="624416" y="2996952"/>
            <a:ext cx="2519256" cy="1655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EA7A8CB-A486-4615-AAB2-0C80B8E6A171}"/>
              </a:ext>
            </a:extLst>
          </p:cNvPr>
          <p:cNvSpPr/>
          <p:nvPr/>
        </p:nvSpPr>
        <p:spPr>
          <a:xfrm>
            <a:off x="624416" y="4796273"/>
            <a:ext cx="2519256" cy="165530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F96A6-3567-4437-831B-7DFF03A2BAB4}"/>
              </a:ext>
            </a:extLst>
          </p:cNvPr>
          <p:cNvSpPr txBox="1"/>
          <p:nvPr/>
        </p:nvSpPr>
        <p:spPr>
          <a:xfrm>
            <a:off x="3431704" y="1794451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테마</a:t>
            </a:r>
            <a:r>
              <a:rPr lang="en-US" altLang="ko-KR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종목 선택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1AB7BB-334A-42B1-8759-2177E8F90BB7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5661802" y="2025284"/>
            <a:ext cx="6133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32186C-8E19-47B4-9C9C-859B063DD46C}"/>
              </a:ext>
            </a:extLst>
          </p:cNvPr>
          <p:cNvSpPr txBox="1"/>
          <p:nvPr/>
        </p:nvSpPr>
        <p:spPr>
          <a:xfrm>
            <a:off x="6275144" y="1794451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 데이터 선택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71A61-F9FC-4C7C-91E7-1F3E534A76DE}"/>
              </a:ext>
            </a:extLst>
          </p:cNvPr>
          <p:cNvSpPr txBox="1"/>
          <p:nvPr/>
        </p:nvSpPr>
        <p:spPr>
          <a:xfrm>
            <a:off x="9394284" y="1796615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선택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D283756-9179-4195-A618-0A7A342226B3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8704014" y="2025284"/>
            <a:ext cx="690270" cy="2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3F0BAE-1DA4-4EFA-AA2C-06B0B60E4939}"/>
              </a:ext>
            </a:extLst>
          </p:cNvPr>
          <p:cNvSpPr/>
          <p:nvPr/>
        </p:nvSpPr>
        <p:spPr>
          <a:xfrm rot="5400000">
            <a:off x="1505561" y="2305602"/>
            <a:ext cx="756965" cy="1151858"/>
          </a:xfrm>
          <a:prstGeom prst="rightArrow">
            <a:avLst>
              <a:gd name="adj1" fmla="val 50000"/>
              <a:gd name="adj2" fmla="val 45069"/>
            </a:avLst>
          </a:prstGeom>
          <a:solidFill>
            <a:srgbClr val="53D5BF">
              <a:alpha val="6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A2F92180-600E-4465-A2A6-12E39368B1A4}"/>
              </a:ext>
            </a:extLst>
          </p:cNvPr>
          <p:cNvSpPr/>
          <p:nvPr/>
        </p:nvSpPr>
        <p:spPr>
          <a:xfrm rot="5400000">
            <a:off x="1505560" y="4095650"/>
            <a:ext cx="756965" cy="1151858"/>
          </a:xfrm>
          <a:prstGeom prst="rightArrow">
            <a:avLst>
              <a:gd name="adj1" fmla="val 50000"/>
              <a:gd name="adj2" fmla="val 45069"/>
            </a:avLst>
          </a:prstGeom>
          <a:solidFill>
            <a:srgbClr val="53D5BF">
              <a:alpha val="62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64ECD-AFDD-4E6A-8156-0D4502AD1BEE}"/>
              </a:ext>
            </a:extLst>
          </p:cNvPr>
          <p:cNvSpPr txBox="1"/>
          <p:nvPr/>
        </p:nvSpPr>
        <p:spPr>
          <a:xfrm>
            <a:off x="3703630" y="5244870"/>
            <a:ext cx="3198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과거 예측 결과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통한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신빙성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DE6030-D971-4197-B691-5B27403EB8B0}"/>
              </a:ext>
            </a:extLst>
          </p:cNvPr>
          <p:cNvSpPr txBox="1"/>
          <p:nvPr/>
        </p:nvSpPr>
        <p:spPr>
          <a:xfrm>
            <a:off x="8451775" y="5244870"/>
            <a:ext cx="2428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미래 예측 결과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투자 지표</a:t>
            </a:r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활용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F61CC6A-5561-47AD-BAB7-2E77BD6B2EA2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>
            <a:off x="6901941" y="5660369"/>
            <a:ext cx="15498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AC82C9-6D7A-4106-981A-F35017D8B3D4}"/>
              </a:ext>
            </a:extLst>
          </p:cNvPr>
          <p:cNvSpPr txBox="1"/>
          <p:nvPr/>
        </p:nvSpPr>
        <p:spPr>
          <a:xfrm>
            <a:off x="3438624" y="33900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사용자 입력에 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따른 학습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6A8D73B-ACB2-4C8D-8F95-14FE84AEAD17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5572542" y="3805589"/>
            <a:ext cx="805194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69FF33-7777-4441-8D6D-11FCD42ADCFA}"/>
              </a:ext>
            </a:extLst>
          </p:cNvPr>
          <p:cNvSpPr txBox="1"/>
          <p:nvPr/>
        </p:nvSpPr>
        <p:spPr>
          <a:xfrm>
            <a:off x="6377736" y="3390090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과거 및 미래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주가 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717D3-F8F2-4783-B610-89D4ECF7B276}"/>
              </a:ext>
            </a:extLst>
          </p:cNvPr>
          <p:cNvSpPr txBox="1"/>
          <p:nvPr/>
        </p:nvSpPr>
        <p:spPr>
          <a:xfrm>
            <a:off x="9120336" y="3390089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학습된 모델과</a:t>
            </a:r>
            <a:endParaRPr lang="en-US" altLang="ko-KR" sz="2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 주가 제공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5AD8DD-04BC-4E0B-A886-BF6F658EC4CF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8216701" y="3805588"/>
            <a:ext cx="90363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118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24056</TotalTime>
  <Words>2258</Words>
  <Application>Microsoft Office PowerPoint</Application>
  <PresentationFormat>와이드스크린</PresentationFormat>
  <Paragraphs>450</Paragraphs>
  <Slides>41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Wingdings</vt:lpstr>
      <vt:lpstr>Cambria Math</vt:lpstr>
      <vt:lpstr>에스코어 드림 8 Heavy</vt:lpstr>
      <vt:lpstr>에스코어 드림 7 ExtraBold</vt:lpstr>
      <vt:lpstr>Arial</vt:lpstr>
      <vt:lpstr>맑은 고딕</vt:lpstr>
      <vt:lpstr>맑은 고딕</vt:lpstr>
      <vt:lpstr>Arial Unicode MS</vt:lpstr>
      <vt:lpstr>Office 테마</vt:lpstr>
      <vt:lpstr>PowerPoint 프레젠테이션</vt:lpstr>
      <vt:lpstr>팀원 소개</vt:lpstr>
      <vt:lpstr>목차</vt:lpstr>
      <vt:lpstr>프로젝트 개요</vt:lpstr>
      <vt:lpstr>주제 선정</vt:lpstr>
      <vt:lpstr>주제 선정</vt:lpstr>
      <vt:lpstr>프로젝트 개념도</vt:lpstr>
      <vt:lpstr>프로젝트 개념도</vt:lpstr>
      <vt:lpstr>서비스 구성도</vt:lpstr>
      <vt:lpstr>테마 선정 배경</vt:lpstr>
      <vt:lpstr>테마 선정 배경</vt:lpstr>
      <vt:lpstr>테마 선정 배경</vt:lpstr>
      <vt:lpstr>개발</vt:lpstr>
      <vt:lpstr>개발 환경</vt:lpstr>
      <vt:lpstr>데이터 수집</vt:lpstr>
      <vt:lpstr>데이터 수집</vt:lpstr>
      <vt:lpstr>데이터 가공</vt:lpstr>
      <vt:lpstr>데이터 가공</vt:lpstr>
      <vt:lpstr>주가 예측 모델(RNN)</vt:lpstr>
      <vt:lpstr>주가 예측 모델(LSTM, GRU)</vt:lpstr>
      <vt:lpstr>모델 성능 향상(DNN, Bi-Directional)</vt:lpstr>
      <vt:lpstr>모델 출력</vt:lpstr>
      <vt:lpstr>차별성</vt:lpstr>
      <vt:lpstr>차별성</vt:lpstr>
      <vt:lpstr>차별성</vt:lpstr>
      <vt:lpstr>차별성</vt:lpstr>
      <vt:lpstr>서비스</vt:lpstr>
      <vt:lpstr>장고 웹 프레임워크로 구현된 서비스</vt:lpstr>
      <vt:lpstr>학습 데이터 설정</vt:lpstr>
      <vt:lpstr>학습 데이터 설정</vt:lpstr>
      <vt:lpstr>모델 선택 및 학습</vt:lpstr>
      <vt:lpstr>예측 결과</vt:lpstr>
      <vt:lpstr>예측 모델 저장</vt:lpstr>
      <vt:lpstr>마무리</vt:lpstr>
      <vt:lpstr>모델 별 예측 결과 (대한항공, 20170102~, 주가, 5일 예측)</vt:lpstr>
      <vt:lpstr>기간 별 예측 결과 (대한항공, GRU, 주가 + 감성, 20일 예측)</vt:lpstr>
      <vt:lpstr>결론</vt:lpstr>
      <vt:lpstr>아쉬운 점</vt:lpstr>
      <vt:lpstr>추후 방향</vt:lpstr>
      <vt:lpstr>참고문헌</vt:lpstr>
      <vt:lpstr>PowerPoint 프레젠테이션</vt:lpstr>
    </vt:vector>
  </TitlesOfParts>
  <Company>(주)케이씨에스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제품소개서</dc:title>
  <dc:creator>심승</dc:creator>
  <dc:description>THALSE nShield HSM 제품소개서</dc:description>
  <cp:lastModifiedBy>O365</cp:lastModifiedBy>
  <cp:revision>1507</cp:revision>
  <cp:lastPrinted>2015-04-20T00:54:38Z</cp:lastPrinted>
  <dcterms:created xsi:type="dcterms:W3CDTF">2011-12-02T00:35:26Z</dcterms:created>
  <dcterms:modified xsi:type="dcterms:W3CDTF">2021-01-11T10:19:48Z</dcterms:modified>
</cp:coreProperties>
</file>